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88" r:id="rId2"/>
    <p:sldId id="256" r:id="rId3"/>
    <p:sldId id="257" r:id="rId4"/>
    <p:sldId id="297" r:id="rId5"/>
    <p:sldId id="298" r:id="rId6"/>
    <p:sldId id="258" r:id="rId7"/>
    <p:sldId id="300" r:id="rId8"/>
    <p:sldId id="301" r:id="rId9"/>
    <p:sldId id="302" r:id="rId10"/>
    <p:sldId id="303" r:id="rId11"/>
    <p:sldId id="264" r:id="rId12"/>
    <p:sldId id="306" r:id="rId13"/>
    <p:sldId id="285" r:id="rId14"/>
    <p:sldId id="307" r:id="rId15"/>
    <p:sldId id="262" r:id="rId16"/>
    <p:sldId id="308" r:id="rId17"/>
    <p:sldId id="277" r:id="rId18"/>
    <p:sldId id="309" r:id="rId19"/>
    <p:sldId id="310" r:id="rId20"/>
    <p:sldId id="311" r:id="rId21"/>
    <p:sldId id="312" r:id="rId22"/>
    <p:sldId id="266" r:id="rId23"/>
    <p:sldId id="314" r:id="rId24"/>
    <p:sldId id="267" r:id="rId25"/>
    <p:sldId id="278"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Barlow Light" panose="00000400000000000000" pitchFamily="2"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Nunito Sans"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Raleway" pitchFamily="2" charset="0"/>
      <p:regular r:id="rId52"/>
      <p:bold r:id="rId53"/>
      <p:italic r:id="rId54"/>
      <p:boldItalic r:id="rId55"/>
    </p:embeddedFont>
    <p:embeddedFont>
      <p:font typeface="Raleway Thin"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4100" autoAdjust="0"/>
  </p:normalViewPr>
  <p:slideViewPr>
    <p:cSldViewPr snapToGrid="0">
      <p:cViewPr varScale="1">
        <p:scale>
          <a:sx n="71" d="100"/>
          <a:sy n="71" d="100"/>
        </p:scale>
        <p:origin x="10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73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809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84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118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A4A4A"/>
                </a:solidFill>
                <a:effectLst/>
                <a:latin typeface="Nunito Sans" panose="020B0604020202020204" pitchFamily="2" charset="0"/>
              </a:rPr>
              <a:t>observed very high disk write response times, often in excess of second. This is represents really poor performance!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A4A4A"/>
                </a:solidFill>
                <a:effectLst/>
                <a:latin typeface="Nunito Sans" panose="020B0604020202020204" pitchFamily="2" charset="0"/>
              </a:rPr>
              <a:t>A logical bottleneck on the database server, due to an inefficient stored procedure</a:t>
            </a:r>
            <a:endParaRPr lang="en-I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A4A4A"/>
                </a:solidFill>
                <a:effectLst/>
                <a:latin typeface="Nunito Sans" pitchFamily="2" charset="0"/>
              </a:rPr>
              <a:t>An I/O bottleneck on the database server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A4A4A"/>
                </a:solidFill>
                <a:effectLst/>
                <a:latin typeface="Nunito Sans" pitchFamily="2" charset="0"/>
              </a:rPr>
              <a:t>When we looked at queue lengths on the disk, our diagnosis of a disk bottleneck were confirmed. Here we see average queue lengths of over 9,000 requests!!</a:t>
            </a:r>
            <a:endParaRPr lang="en-IL" dirty="0"/>
          </a:p>
          <a:p>
            <a:pPr algn="l"/>
            <a:r>
              <a:rPr lang="en-US" b="0" i="0" dirty="0">
                <a:solidFill>
                  <a:srgbClr val="4A4A4A"/>
                </a:solidFill>
                <a:effectLst/>
                <a:latin typeface="Nunito Sans" pitchFamily="2" charset="0"/>
              </a:rPr>
              <a:t>he Application Server was a configured with 2 hyper-threads. So this was the 100% of one logical processor was the maximum CPU that could be consumed by this process.</a:t>
            </a:r>
          </a:p>
          <a:p>
            <a:pPr algn="l"/>
            <a:r>
              <a:rPr lang="en-US" b="0" i="0" dirty="0">
                <a:solidFill>
                  <a:srgbClr val="4A4A4A"/>
                </a:solidFill>
                <a:effectLst/>
                <a:latin typeface="Nunito Sans" pitchFamily="2" charset="0"/>
              </a:rPr>
              <a:t>This indicated that the application server was CPU bound.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A4A4A"/>
                </a:solidFill>
                <a:effectLst/>
                <a:latin typeface="Nunito Sans" pitchFamily="2" charset="0"/>
              </a:rPr>
              <a:t>A CPU bottleneck on the application server</a:t>
            </a:r>
            <a:endParaRPr lang="en-I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IL"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3572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506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0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38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pic>
        <p:nvPicPr>
          <p:cNvPr id="18" name="Picture 4" descr="No photo description available.">
            <a:extLst>
              <a:ext uri="{FF2B5EF4-FFF2-40B4-BE49-F238E27FC236}">
                <a16:creationId xmlns:a16="http://schemas.microsoft.com/office/drawing/2014/main" id="{A2F8070A-248A-B5A8-1EFC-BE5D95EB3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7"/>
          <a:stretch/>
        </p:blipFill>
        <p:spPr bwMode="auto">
          <a:xfrm>
            <a:off x="5497706" y="1688298"/>
            <a:ext cx="1477661" cy="1562649"/>
          </a:xfrm>
          <a:prstGeom prst="ellipse">
            <a:avLst/>
          </a:prstGeom>
          <a:noFill/>
          <a:extLst>
            <a:ext uri="{909E8E84-426E-40DD-AFC4-6F175D3DCCD1}">
              <a14:hiddenFill xmlns:a14="http://schemas.microsoft.com/office/drawing/2010/main">
                <a:solidFill>
                  <a:srgbClr val="FFFFFF"/>
                </a:solidFill>
              </a14:hiddenFill>
            </a:ext>
          </a:extLst>
        </p:spPr>
      </p:pic>
      <p:pic>
        <p:nvPicPr>
          <p:cNvPr id="2056" name="Picture 8" descr="No photo description available.">
            <a:extLst>
              <a:ext uri="{FF2B5EF4-FFF2-40B4-BE49-F238E27FC236}">
                <a16:creationId xmlns:a16="http://schemas.microsoft.com/office/drawing/2014/main" id="{8D57E699-9509-91E0-7A00-5CC51299C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433" y="1688300"/>
            <a:ext cx="1477661" cy="1536688"/>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No photo description available.">
            <a:extLst>
              <a:ext uri="{FF2B5EF4-FFF2-40B4-BE49-F238E27FC236}">
                <a16:creationId xmlns:a16="http://schemas.microsoft.com/office/drawing/2014/main" id="{AEA0984F-F1A4-9CA2-CADD-F05036639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3601" y="1688298"/>
            <a:ext cx="1498928" cy="1562649"/>
          </a:xfrm>
          <a:prstGeom prst="ellipse">
            <a:avLst/>
          </a:prstGeom>
          <a:noFill/>
          <a:extLst>
            <a:ext uri="{909E8E84-426E-40DD-AFC4-6F175D3DCCD1}">
              <a14:hiddenFill xmlns:a14="http://schemas.microsoft.com/office/drawing/2010/main">
                <a:solidFill>
                  <a:srgbClr val="FFFFFF"/>
                </a:solidFill>
              </a14:hiddenFill>
            </a:ext>
          </a:extLst>
        </p:spPr>
      </p:pic>
      <p:pic>
        <p:nvPicPr>
          <p:cNvPr id="2050" name="Picture 2" descr="May be an image of 2 people and people standing">
            <a:extLst>
              <a:ext uri="{FF2B5EF4-FFF2-40B4-BE49-F238E27FC236}">
                <a16:creationId xmlns:a16="http://schemas.microsoft.com/office/drawing/2014/main" id="{3A6B16F3-0B7C-47A5-F843-18BF2C3C7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934" y="1688298"/>
            <a:ext cx="1599235" cy="1536689"/>
          </a:xfrm>
          <a:prstGeom prst="ellipse">
            <a:avLst/>
          </a:prstGeom>
          <a:noFill/>
          <a:extLst>
            <a:ext uri="{909E8E84-426E-40DD-AFC4-6F175D3DCCD1}">
              <a14:hiddenFill xmlns:a14="http://schemas.microsoft.com/office/drawing/2010/main">
                <a:solidFill>
                  <a:srgbClr val="FFFFFF"/>
                </a:solidFill>
              </a14:hiddenFill>
            </a:ext>
          </a:extLst>
        </p:spPr>
      </p:pic>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Georgia" panose="02040502050405020303" pitchFamily="18" charset="0"/>
              </a:rPr>
              <a:t>Team</a:t>
            </a:r>
            <a:endParaRPr dirty="0">
              <a:latin typeface="Georgia" panose="02040502050405020303" pitchFamily="18" charset="0"/>
            </a:endParaRPr>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a:t>
            </a:fld>
            <a:endParaRPr/>
          </a:p>
        </p:txBody>
      </p:sp>
      <p:sp>
        <p:nvSpPr>
          <p:cNvPr id="2420" name="Google Shape;2420;p44"/>
          <p:cNvSpPr txBox="1"/>
          <p:nvPr/>
        </p:nvSpPr>
        <p:spPr>
          <a:xfrm>
            <a:off x="364293" y="3307325"/>
            <a:ext cx="1468176"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Nes Afriat</a:t>
            </a:r>
            <a:br>
              <a:rPr lang="en" dirty="0">
                <a:latin typeface="Barlow"/>
                <a:ea typeface="Barlow"/>
                <a:cs typeface="Barlow"/>
                <a:sym typeface="Barlow"/>
              </a:rPr>
            </a:br>
            <a:r>
              <a:rPr lang="en" sz="800" dirty="0">
                <a:solidFill>
                  <a:schemeClr val="dk2"/>
                </a:solidFill>
                <a:latin typeface="Barlow"/>
                <a:ea typeface="Barlow"/>
                <a:cs typeface="Barlow"/>
                <a:sym typeface="Barlow"/>
              </a:rPr>
              <a:t>V3 Leader &amp; Presentor &amp; Frontend programmer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2422" name="Google Shape;2422;p44"/>
          <p:cNvSpPr txBox="1"/>
          <p:nvPr/>
        </p:nvSpPr>
        <p:spPr>
          <a:xfrm>
            <a:off x="2073053" y="3307325"/>
            <a:ext cx="1468176"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Idan Rozenberg</a:t>
            </a:r>
            <a:br>
              <a:rPr lang="en" dirty="0">
                <a:latin typeface="Barlow"/>
                <a:ea typeface="Barlow"/>
                <a:cs typeface="Barlow"/>
                <a:sym typeface="Barlow"/>
              </a:rPr>
            </a:br>
            <a:r>
              <a:rPr lang="en-US" sz="800" dirty="0">
                <a:solidFill>
                  <a:schemeClr val="dk2"/>
                </a:solidFill>
                <a:latin typeface="Barlow"/>
                <a:ea typeface="Barlow"/>
                <a:cs typeface="Barlow"/>
                <a:sym typeface="Barlow"/>
              </a:rPr>
              <a:t>Frontend &amp; Communication programmer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2423" name="Google Shape;2423;p44"/>
          <p:cNvPicPr preferRelativeResize="0"/>
          <p:nvPr/>
        </p:nvPicPr>
        <p:blipFill rotWithShape="1">
          <a:blip r:embed="rId7">
            <a:alphaModFix/>
          </a:blip>
          <a:srcRect l="47271" t="22330" b="24940"/>
          <a:stretch/>
        </p:blipFill>
        <p:spPr>
          <a:xfrm>
            <a:off x="3781813" y="1688300"/>
            <a:ext cx="1468176" cy="1489200"/>
          </a:xfrm>
          <a:prstGeom prst="ellipse">
            <a:avLst/>
          </a:prstGeom>
          <a:noFill/>
          <a:ln>
            <a:noFill/>
          </a:ln>
        </p:spPr>
      </p:pic>
      <p:sp>
        <p:nvSpPr>
          <p:cNvPr id="2424" name="Google Shape;2424;p44"/>
          <p:cNvSpPr txBox="1"/>
          <p:nvPr/>
        </p:nvSpPr>
        <p:spPr>
          <a:xfrm>
            <a:off x="3786838" y="3307325"/>
            <a:ext cx="1468176"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Tsuri Farhana</a:t>
            </a:r>
            <a:br>
              <a:rPr lang="en" dirty="0">
                <a:latin typeface="Barlow"/>
                <a:ea typeface="Barlow"/>
                <a:cs typeface="Barlow"/>
                <a:sym typeface="Barlow"/>
              </a:rPr>
            </a:br>
            <a:r>
              <a:rPr lang="en-US" sz="800" dirty="0">
                <a:solidFill>
                  <a:schemeClr val="dk2"/>
                </a:solidFill>
                <a:latin typeface="Barlow"/>
                <a:ea typeface="Barlow"/>
                <a:cs typeface="Barlow"/>
                <a:sym typeface="Barlow"/>
              </a:rPr>
              <a:t>Software Backend &amp; Data programmer</a:t>
            </a:r>
            <a:endParaRPr dirty="0">
              <a:latin typeface="Barlow"/>
              <a:ea typeface="Barlow"/>
              <a:cs typeface="Barlow"/>
              <a:sym typeface="Barlow"/>
            </a:endParaRPr>
          </a:p>
        </p:txBody>
      </p:sp>
      <p:sp>
        <p:nvSpPr>
          <p:cNvPr id="2426" name="Google Shape;2426;p44"/>
          <p:cNvSpPr txBox="1"/>
          <p:nvPr/>
        </p:nvSpPr>
        <p:spPr>
          <a:xfrm>
            <a:off x="5502731" y="3307325"/>
            <a:ext cx="1468176" cy="734100"/>
          </a:xfrm>
          <a:prstGeom prst="rect">
            <a:avLst/>
          </a:prstGeom>
          <a:noFill/>
          <a:ln>
            <a:noFill/>
          </a:ln>
        </p:spPr>
        <p:txBody>
          <a:bodyPr spcFirstLastPara="1" wrap="square" lIns="0" tIns="0" rIns="0" bIns="0" anchor="t" anchorCtr="0">
            <a:noAutofit/>
          </a:bodyPr>
          <a:lstStyle/>
          <a:p>
            <a:pPr algn="ctr"/>
            <a:r>
              <a:rPr lang="en" sz="1200" b="1" dirty="0">
                <a:solidFill>
                  <a:schemeClr val="dk1"/>
                </a:solidFill>
                <a:latin typeface="Barlow"/>
                <a:ea typeface="Barlow"/>
                <a:cs typeface="Barlow"/>
                <a:sym typeface="Barlow"/>
              </a:rPr>
              <a:t>Dan Roizman</a:t>
            </a:r>
            <a:br>
              <a:rPr lang="en" dirty="0">
                <a:latin typeface="Barlow"/>
                <a:ea typeface="Barlow"/>
                <a:cs typeface="Barlow"/>
                <a:sym typeface="Barlow"/>
              </a:rPr>
            </a:br>
            <a:r>
              <a:rPr lang="en-US" sz="800" dirty="0">
                <a:solidFill>
                  <a:schemeClr val="dk2"/>
                </a:solidFill>
                <a:latin typeface="Barlow"/>
                <a:ea typeface="Barlow"/>
                <a:cs typeface="Barlow"/>
                <a:sym typeface="Barlow"/>
              </a:rPr>
              <a:t>Software Backend &amp; Data programmer</a:t>
            </a:r>
            <a:endParaRPr lang="en-US" dirty="0">
              <a:latin typeface="Barlow"/>
              <a:ea typeface="Barlow"/>
              <a:cs typeface="Barlow"/>
              <a:sym typeface="Barlow"/>
            </a:endParaRPr>
          </a:p>
        </p:txBody>
      </p:sp>
      <p:sp>
        <p:nvSpPr>
          <p:cNvPr id="13" name="Google Shape;2426;p44">
            <a:extLst>
              <a:ext uri="{FF2B5EF4-FFF2-40B4-BE49-F238E27FC236}">
                <a16:creationId xmlns:a16="http://schemas.microsoft.com/office/drawing/2014/main" id="{6F2851FD-19A9-EB33-9334-9DF05AA8FD2A}"/>
              </a:ext>
            </a:extLst>
          </p:cNvPr>
          <p:cNvSpPr txBox="1"/>
          <p:nvPr/>
        </p:nvSpPr>
        <p:spPr>
          <a:xfrm>
            <a:off x="7218624" y="3307325"/>
            <a:ext cx="1468176" cy="734100"/>
          </a:xfrm>
          <a:prstGeom prst="rect">
            <a:avLst/>
          </a:prstGeom>
          <a:noFill/>
          <a:ln>
            <a:noFill/>
          </a:ln>
        </p:spPr>
        <p:txBody>
          <a:bodyPr spcFirstLastPara="1" wrap="square" lIns="0" tIns="0" rIns="0" bIns="0" anchor="t" anchorCtr="0">
            <a:noAutofit/>
          </a:bodyPr>
          <a:lstStyle/>
          <a:p>
            <a:pPr algn="ctr"/>
            <a:r>
              <a:rPr lang="en" sz="1200" b="1" dirty="0">
                <a:solidFill>
                  <a:schemeClr val="dk1"/>
                </a:solidFill>
                <a:latin typeface="Barlow"/>
                <a:ea typeface="Barlow"/>
                <a:cs typeface="Barlow"/>
                <a:sym typeface="Barlow"/>
              </a:rPr>
              <a:t>Yuval Hitter</a:t>
            </a:r>
            <a:br>
              <a:rPr lang="en" dirty="0">
                <a:latin typeface="Barlow"/>
                <a:ea typeface="Barlow"/>
                <a:cs typeface="Barlow"/>
                <a:sym typeface="Barlow"/>
              </a:rPr>
            </a:br>
            <a:r>
              <a:rPr lang="en-US" sz="800" dirty="0">
                <a:solidFill>
                  <a:schemeClr val="dk2"/>
                </a:solidFill>
                <a:latin typeface="Barlow"/>
                <a:ea typeface="Barlow"/>
                <a:cs typeface="Barlow"/>
                <a:sym typeface="Barlow"/>
              </a:rPr>
              <a:t>Software Backend &amp; Data programmer</a:t>
            </a:r>
            <a:endParaRPr lang="en-US" dirty="0">
              <a:latin typeface="Barlow"/>
              <a:ea typeface="Barlow"/>
              <a:cs typeface="Barlow"/>
              <a:sym typeface="Barlow"/>
            </a:endParaRPr>
          </a:p>
        </p:txBody>
      </p:sp>
      <p:pic>
        <p:nvPicPr>
          <p:cNvPr id="2058" name="Picture 10" descr="Chuck Norris | Facebook">
            <a:extLst>
              <a:ext uri="{FF2B5EF4-FFF2-40B4-BE49-F238E27FC236}">
                <a16:creationId xmlns:a16="http://schemas.microsoft.com/office/drawing/2014/main" id="{2105FD1E-6CC5-805F-D425-81D7DCBF12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2326" y="1688300"/>
            <a:ext cx="1487032" cy="148703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096FC4-0BA9-0E7C-25AE-633F49B80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7" name="TextBox 6">
            <a:extLst>
              <a:ext uri="{FF2B5EF4-FFF2-40B4-BE49-F238E27FC236}">
                <a16:creationId xmlns:a16="http://schemas.microsoft.com/office/drawing/2014/main" id="{8072A502-0692-7015-E1DC-962835161A8E}"/>
              </a:ext>
            </a:extLst>
          </p:cNvPr>
          <p:cNvSpPr txBox="1"/>
          <p:nvPr/>
        </p:nvSpPr>
        <p:spPr>
          <a:xfrm>
            <a:off x="481723" y="448857"/>
            <a:ext cx="5626977" cy="144655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4400" dirty="0">
                <a:solidFill>
                  <a:schemeClr val="accent2"/>
                </a:solidFill>
                <a:latin typeface="Georgia" panose="02040502050405020303" pitchFamily="18" charset="0"/>
                <a:sym typeface="Raleway Thin"/>
              </a:rPr>
              <a:t>Load </a:t>
            </a:r>
            <a:r>
              <a:rPr lang="en-US" altLang="en-IL" sz="4400" dirty="0">
                <a:solidFill>
                  <a:schemeClr val="accent2"/>
                </a:solidFill>
                <a:latin typeface="Georgia" panose="02040502050405020303" pitchFamily="18" charset="0"/>
                <a:sym typeface="Raleway Thin"/>
              </a:rPr>
              <a:t>t</a:t>
            </a:r>
            <a:r>
              <a:rPr lang="en-IL" altLang="en-IL" sz="4400" dirty="0">
                <a:solidFill>
                  <a:schemeClr val="accent2"/>
                </a:solidFill>
                <a:latin typeface="Georgia" panose="02040502050405020303" pitchFamily="18" charset="0"/>
                <a:sym typeface="Raleway Thin"/>
              </a:rPr>
              <a:t>esting </a:t>
            </a:r>
            <a:r>
              <a:rPr lang="en-US" altLang="en-IL" sz="4400" dirty="0">
                <a:solidFill>
                  <a:schemeClr val="accent2"/>
                </a:solidFill>
                <a:latin typeface="Georgia" panose="02040502050405020303" pitchFamily="18" charset="0"/>
                <a:sym typeface="Raleway Thin"/>
              </a:rPr>
              <a:t>v</a:t>
            </a:r>
            <a:r>
              <a:rPr lang="en-IL" altLang="en-IL" sz="4400" dirty="0">
                <a:solidFill>
                  <a:schemeClr val="accent2"/>
                </a:solidFill>
                <a:latin typeface="Georgia" panose="02040502050405020303" pitchFamily="18" charset="0"/>
                <a:sym typeface="Raleway Thin"/>
              </a:rPr>
              <a:t>s Stress </a:t>
            </a:r>
            <a:r>
              <a:rPr lang="en-US" altLang="en-IL" sz="4400" dirty="0">
                <a:solidFill>
                  <a:schemeClr val="accent2"/>
                </a:solidFill>
                <a:latin typeface="Georgia" panose="02040502050405020303" pitchFamily="18" charset="0"/>
                <a:sym typeface="Raleway Thin"/>
              </a:rPr>
              <a:t>t</a:t>
            </a:r>
            <a:r>
              <a:rPr lang="en-IL" altLang="en-IL" sz="4400" dirty="0">
                <a:solidFill>
                  <a:schemeClr val="accent2"/>
                </a:solidFill>
                <a:latin typeface="Georgia" panose="02040502050405020303" pitchFamily="18" charset="0"/>
                <a:sym typeface="Raleway Thin"/>
              </a:rPr>
              <a:t>esting</a:t>
            </a:r>
            <a:r>
              <a:rPr lang="en-US" altLang="en-IL" sz="4400" dirty="0">
                <a:solidFill>
                  <a:schemeClr val="accent2"/>
                </a:solidFill>
                <a:latin typeface="Georgia" panose="02040502050405020303" pitchFamily="18" charset="0"/>
                <a:sym typeface="Raleway Thin"/>
              </a:rPr>
              <a:t> - summary</a:t>
            </a:r>
            <a:endParaRPr lang="en-IL" altLang="en-IL" sz="4400" dirty="0">
              <a:solidFill>
                <a:schemeClr val="accent2"/>
              </a:solidFill>
              <a:latin typeface="Georgia" panose="02040502050405020303" pitchFamily="18" charset="0"/>
              <a:sym typeface="Raleway Thin"/>
            </a:endParaRPr>
          </a:p>
        </p:txBody>
      </p:sp>
      <p:graphicFrame>
        <p:nvGraphicFramePr>
          <p:cNvPr id="6" name="Content Placeholder 5">
            <a:extLst>
              <a:ext uri="{FF2B5EF4-FFF2-40B4-BE49-F238E27FC236}">
                <a16:creationId xmlns:a16="http://schemas.microsoft.com/office/drawing/2014/main" id="{77497135-6A2F-08C9-C1C6-F799351B96D5}"/>
              </a:ext>
            </a:extLst>
          </p:cNvPr>
          <p:cNvGraphicFramePr>
            <a:graphicFrameLocks/>
          </p:cNvGraphicFramePr>
          <p:nvPr>
            <p:extLst>
              <p:ext uri="{D42A27DB-BD31-4B8C-83A1-F6EECF244321}">
                <p14:modId xmlns:p14="http://schemas.microsoft.com/office/powerpoint/2010/main" val="2725859457"/>
              </p:ext>
            </p:extLst>
          </p:nvPr>
        </p:nvGraphicFramePr>
        <p:xfrm>
          <a:off x="321020" y="1995694"/>
          <a:ext cx="6871404" cy="2531122"/>
        </p:xfrm>
        <a:graphic>
          <a:graphicData uri="http://schemas.openxmlformats.org/drawingml/2006/table">
            <a:tbl>
              <a:tblPr firstRow="1" firstCol="1" bandRow="1">
                <a:tableStyleId>{5C22544A-7EE6-4342-B048-85BDC9FD1C3A}</a:tableStyleId>
              </a:tblPr>
              <a:tblGrid>
                <a:gridCol w="3493352">
                  <a:extLst>
                    <a:ext uri="{9D8B030D-6E8A-4147-A177-3AD203B41FA5}">
                      <a16:colId xmlns:a16="http://schemas.microsoft.com/office/drawing/2014/main" val="4190785616"/>
                    </a:ext>
                  </a:extLst>
                </a:gridCol>
                <a:gridCol w="3378052">
                  <a:extLst>
                    <a:ext uri="{9D8B030D-6E8A-4147-A177-3AD203B41FA5}">
                      <a16:colId xmlns:a16="http://schemas.microsoft.com/office/drawing/2014/main" val="3009941652"/>
                    </a:ext>
                  </a:extLst>
                </a:gridCol>
              </a:tblGrid>
              <a:tr h="308335">
                <a:tc>
                  <a:txBody>
                    <a:bodyPr/>
                    <a:lstStyle/>
                    <a:p>
                      <a:pPr>
                        <a:lnSpc>
                          <a:spcPct val="107000"/>
                        </a:lnSpc>
                        <a:spcAft>
                          <a:spcPts val="800"/>
                        </a:spcAft>
                      </a:pPr>
                      <a:r>
                        <a:rPr lang="en-IL" sz="1800" dirty="0">
                          <a:effectLst/>
                          <a:latin typeface="Open Sans" panose="020B0606030504020204" pitchFamily="34" charset="0"/>
                          <a:ea typeface="Open Sans" panose="020B0606030504020204" pitchFamily="34" charset="0"/>
                          <a:cs typeface="Open Sans" panose="020B0606030504020204" pitchFamily="34" charset="0"/>
                        </a:rPr>
                        <a:t>Load Testing</a:t>
                      </a:r>
                      <a:endParaRPr lang="en-IL" sz="1600" dirty="0">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L" sz="1800" dirty="0">
                          <a:effectLst/>
                          <a:latin typeface="Open Sans" panose="020B0606030504020204" pitchFamily="34" charset="0"/>
                          <a:ea typeface="Open Sans" panose="020B0606030504020204" pitchFamily="34" charset="0"/>
                          <a:cs typeface="Open Sans" panose="020B0606030504020204" pitchFamily="34" charset="0"/>
                        </a:rPr>
                        <a:t>Stress Testing</a:t>
                      </a:r>
                      <a:endParaRPr lang="en-IL" sz="1600" dirty="0">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18427"/>
                  </a:ext>
                </a:extLst>
              </a:tr>
              <a:tr h="1586410">
                <a:tc>
                  <a:txBody>
                    <a:bodyPr/>
                    <a:lstStyle/>
                    <a:p>
                      <a:pPr>
                        <a:lnSpc>
                          <a:spcPct val="107000"/>
                        </a:lnSpc>
                        <a:spcAft>
                          <a:spcPts val="800"/>
                        </a:spcAft>
                      </a:pPr>
                      <a:r>
                        <a:rPr lang="en-IL" sz="16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Load Testing is to test the system behaviour under normal workload conditions, and it is just testing or simulating with the actual workload</a:t>
                      </a:r>
                      <a:endParaRPr lang="en-IL" sz="14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L" sz="16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Stress testing is to test the system behaviour under extreme conditions and is carried out till the system failure.</a:t>
                      </a:r>
                      <a:endParaRPr lang="en-IL" sz="14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5273512"/>
                  </a:ext>
                </a:extLst>
              </a:tr>
              <a:tr h="636377">
                <a:tc>
                  <a:txBody>
                    <a:bodyPr/>
                    <a:lstStyle/>
                    <a:p>
                      <a:pPr>
                        <a:lnSpc>
                          <a:spcPct val="107000"/>
                        </a:lnSpc>
                        <a:spcAft>
                          <a:spcPts val="800"/>
                        </a:spcAft>
                      </a:pPr>
                      <a:r>
                        <a:rPr lang="en-IL" sz="16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Load testing does not break the system</a:t>
                      </a:r>
                      <a:endParaRPr lang="en-IL" sz="14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IL" sz="1400" b="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3818750"/>
                  </a:ext>
                </a:extLst>
              </a:tr>
            </a:tbl>
          </a:graphicData>
        </a:graphic>
      </p:graphicFrame>
      <p:pic>
        <p:nvPicPr>
          <p:cNvPr id="10" name="Picture 6" descr="Load testing vs Stress testing image">
            <a:extLst>
              <a:ext uri="{FF2B5EF4-FFF2-40B4-BE49-F238E27FC236}">
                <a16:creationId xmlns:a16="http://schemas.microsoft.com/office/drawing/2014/main" id="{CF8DB591-0D7A-FED9-8F38-6D4B27288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784" y="661690"/>
            <a:ext cx="2716142" cy="1247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669514-4A01-A0EB-3CEB-8461F0CB4F50}"/>
              </a:ext>
            </a:extLst>
          </p:cNvPr>
          <p:cNvSpPr txBox="1"/>
          <p:nvPr/>
        </p:nvSpPr>
        <p:spPr>
          <a:xfrm>
            <a:off x="321020" y="4470559"/>
            <a:ext cx="9003777" cy="672941"/>
          </a:xfrm>
          <a:prstGeom prst="rect">
            <a:avLst/>
          </a:prstGeom>
          <a:noFill/>
        </p:spPr>
        <p:txBody>
          <a:bodyPr wrap="square">
            <a:spAutoFit/>
          </a:bodyPr>
          <a:lstStyle/>
          <a:p>
            <a:pPr>
              <a:lnSpc>
                <a:spcPts val="2400"/>
              </a:lnSpc>
              <a:spcBef>
                <a:spcPts val="2400"/>
              </a:spcBef>
            </a:pP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The goal of </a:t>
            </a:r>
            <a:r>
              <a:rPr lang="en-US"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those</a:t>
            </a: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test</a:t>
            </a:r>
            <a:r>
              <a:rPr lang="en-US"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s</a:t>
            </a: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is </a:t>
            </a:r>
            <a:r>
              <a:rPr lang="en-IL" sz="1400" b="1"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not to find bugs </a:t>
            </a: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(although you will </a:t>
            </a:r>
            <a:r>
              <a:rPr lang="en-US"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find</a:t>
            </a: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them as well) </a:t>
            </a:r>
            <a:r>
              <a:rPr lang="en-IL" sz="1400" b="1"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but to eliminate performance bottlenecks</a:t>
            </a:r>
            <a:r>
              <a:rPr lang="en-IL" sz="14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and check whether the system can sustain continuous expected load.</a:t>
            </a:r>
            <a:endParaRPr lang="en-IL" sz="11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9543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7945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Georgia" panose="02040502050405020303" pitchFamily="18" charset="0"/>
              </a:rPr>
              <a:t>Output of load tests</a:t>
            </a:r>
            <a:endParaRPr dirty="0">
              <a:latin typeface="Georgia" panose="02040502050405020303" pitchFamily="18" charset="0"/>
            </a:endParaRPr>
          </a:p>
        </p:txBody>
      </p:sp>
      <p:sp>
        <p:nvSpPr>
          <p:cNvPr id="998" name="Google Shape;998;p20"/>
          <p:cNvSpPr txBox="1">
            <a:spLocks noGrp="1"/>
          </p:cNvSpPr>
          <p:nvPr>
            <p:ph type="body" idx="1"/>
          </p:nvPr>
        </p:nvSpPr>
        <p:spPr>
          <a:xfrm>
            <a:off x="171450" y="1558426"/>
            <a:ext cx="2732819" cy="2679000"/>
          </a:xfrm>
          <a:prstGeom prst="rect">
            <a:avLst/>
          </a:prstGeom>
        </p:spPr>
        <p:txBody>
          <a:bodyPr spcFirstLastPara="1" wrap="square" lIns="0" tIns="0" rIns="0" bIns="0" anchor="t" anchorCtr="0">
            <a:noAutofit/>
          </a:bodyPr>
          <a:lstStyle/>
          <a:p>
            <a:pPr marL="0" indent="0">
              <a:buNone/>
            </a:pPr>
            <a:r>
              <a:rPr lang="en-IL"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Average Response Time </a:t>
            </a:r>
            <a:endParaRPr lang="en-US"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endParaRPr>
          </a:p>
          <a:p>
            <a:pPr marL="0" indent="0">
              <a:buNone/>
            </a:pPr>
            <a: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The average time that it takes for a request to move from the client to the server and the response to move from the server to the client.</a:t>
            </a:r>
            <a:b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br>
            <a: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 </a:t>
            </a:r>
            <a:endParaRPr lang="en-IL" sz="14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600"/>
              </a:spcBef>
              <a:spcAft>
                <a:spcPts val="0"/>
              </a:spcAft>
              <a:buNone/>
            </a:pPr>
            <a:endParaRPr sz="1400" dirty="0"/>
          </a:p>
        </p:txBody>
      </p:sp>
      <p:sp>
        <p:nvSpPr>
          <p:cNvPr id="999" name="Google Shape;999;p20"/>
          <p:cNvSpPr txBox="1">
            <a:spLocks noGrp="1"/>
          </p:cNvSpPr>
          <p:nvPr>
            <p:ph type="body" idx="2"/>
          </p:nvPr>
        </p:nvSpPr>
        <p:spPr>
          <a:xfrm>
            <a:off x="3351787" y="1568837"/>
            <a:ext cx="2887946" cy="18967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1">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Peak Response Time</a:t>
            </a:r>
          </a:p>
          <a:p>
            <a:pPr marL="0" indent="0">
              <a:buNone/>
            </a:pPr>
            <a:r>
              <a:rPr lang="en-US" sz="140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The longest response time that occurs within a given performance testing cycle, which represents the ‘worst case scenario’.</a:t>
            </a:r>
            <a:br>
              <a:rPr lang="en-US" sz="140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br>
            <a:r>
              <a:rPr lang="en-US" sz="140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600"/>
              </a:spcBef>
              <a:spcAft>
                <a:spcPts val="0"/>
              </a:spcAft>
              <a:buNone/>
            </a:pPr>
            <a:r>
              <a:rPr lang="en-US" sz="1400"/>
              <a:t>.</a:t>
            </a:r>
            <a:endParaRPr lang="en-US" sz="1400" dirty="0"/>
          </a:p>
        </p:txBody>
      </p:sp>
      <p:sp>
        <p:nvSpPr>
          <p:cNvPr id="1000" name="Google Shape;1000;p20"/>
          <p:cNvSpPr txBox="1">
            <a:spLocks noGrp="1"/>
          </p:cNvSpPr>
          <p:nvPr>
            <p:ph type="body" idx="3"/>
          </p:nvPr>
        </p:nvSpPr>
        <p:spPr>
          <a:xfrm>
            <a:off x="6850931" y="1568837"/>
            <a:ext cx="2013494" cy="139432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L"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Error Rate </a:t>
            </a:r>
            <a:endParaRPr lang="en-US"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endParaRPr>
          </a:p>
          <a:p>
            <a:pPr marL="0" lvl="0" indent="0" algn="l" rtl="0">
              <a:spcBef>
                <a:spcPts val="600"/>
              </a:spcBef>
              <a:spcAft>
                <a:spcPts val="0"/>
              </a:spcAft>
              <a:buNone/>
            </a:pPr>
            <a: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The percentage of errors that occur during a given performance testing cycle.</a:t>
            </a:r>
            <a:endParaRPr sz="14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19" name="Google Shape;1000;p20">
            <a:extLst>
              <a:ext uri="{FF2B5EF4-FFF2-40B4-BE49-F238E27FC236}">
                <a16:creationId xmlns:a16="http://schemas.microsoft.com/office/drawing/2014/main" id="{F77B04E6-2680-CCCB-4B55-4A913ED4C1BC}"/>
              </a:ext>
            </a:extLst>
          </p:cNvPr>
          <p:cNvSpPr txBox="1">
            <a:spLocks/>
          </p:cNvSpPr>
          <p:nvPr/>
        </p:nvSpPr>
        <p:spPr>
          <a:xfrm>
            <a:off x="1091171" y="3373069"/>
            <a:ext cx="3090261" cy="13943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127000" indent="0">
              <a:buNone/>
            </a:pPr>
            <a:r>
              <a:rPr lang="en-IL"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Concurrent Users</a:t>
            </a:r>
            <a:endParaRPr lang="en-US" sz="1400" b="1" dirty="0">
              <a:ea typeface="Times New Roman" panose="02020603050405020304" pitchFamily="18" charset="0"/>
              <a:cs typeface="Arial" panose="020B0604020202020204" pitchFamily="34" charset="0"/>
            </a:endParaRPr>
          </a:p>
          <a:p>
            <a:pPr marL="127000" indent="0">
              <a:buNone/>
            </a:pPr>
            <a: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The number of users that are active at any given point in time during a performance test, which simulates real potential load situations.</a:t>
            </a:r>
            <a:r>
              <a:rPr lang="en-US" sz="1400" dirty="0">
                <a:solidFill>
                  <a:srgbClr val="212529"/>
                </a:solidFill>
                <a:latin typeface="Open Sans" panose="020B0606030504020204" pitchFamily="34" charset="0"/>
                <a:ea typeface="Times New Roman" panose="02020603050405020304" pitchFamily="18" charset="0"/>
                <a:cs typeface="Arial" panose="020B0604020202020204" pitchFamily="34" charset="0"/>
              </a:rPr>
              <a:t>.</a:t>
            </a:r>
            <a:endParaRPr lang="en-US" sz="1400" dirty="0"/>
          </a:p>
        </p:txBody>
      </p:sp>
      <p:sp>
        <p:nvSpPr>
          <p:cNvPr id="20" name="Google Shape;1000;p20">
            <a:extLst>
              <a:ext uri="{FF2B5EF4-FFF2-40B4-BE49-F238E27FC236}">
                <a16:creationId xmlns:a16="http://schemas.microsoft.com/office/drawing/2014/main" id="{A56061D3-677E-0068-A1A4-DEB9B1FF77F8}"/>
              </a:ext>
            </a:extLst>
          </p:cNvPr>
          <p:cNvSpPr txBox="1">
            <a:spLocks/>
          </p:cNvSpPr>
          <p:nvPr/>
        </p:nvSpPr>
        <p:spPr>
          <a:xfrm>
            <a:off x="5011077" y="3280526"/>
            <a:ext cx="3376406" cy="13943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lvl="0" indent="0">
              <a:lnSpc>
                <a:spcPct val="107000"/>
              </a:lnSpc>
              <a:spcAft>
                <a:spcPts val="720"/>
              </a:spcAft>
              <a:buSzPts val="1000"/>
              <a:buNone/>
              <a:tabLst>
                <a:tab pos="457200" algn="l"/>
              </a:tabLst>
            </a:pPr>
            <a:r>
              <a:rPr lang="en-IL" sz="1400" b="1"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Throughput</a:t>
            </a:r>
            <a:endParaRPr lang="en-US" sz="1400" b="1" dirty="0">
              <a:solidFill>
                <a:srgbClr val="212529"/>
              </a:solidFill>
              <a:latin typeface="Open Sans" panose="020B0606030504020204" pitchFamily="34" charset="0"/>
              <a:ea typeface="Times New Roman" panose="02020603050405020304" pitchFamily="18" charset="0"/>
              <a:cs typeface="Arial" panose="020B0604020202020204" pitchFamily="34" charset="0"/>
            </a:endParaRPr>
          </a:p>
          <a:p>
            <a:pPr marL="0" lvl="0" indent="0">
              <a:lnSpc>
                <a:spcPct val="107000"/>
              </a:lnSpc>
              <a:spcAft>
                <a:spcPts val="720"/>
              </a:spcAft>
              <a:buSzPts val="1000"/>
              <a:buNone/>
              <a:tabLst>
                <a:tab pos="457200" algn="l"/>
              </a:tabLst>
            </a:pPr>
            <a:r>
              <a:rPr lang="en-IL" sz="1400" dirty="0">
                <a:solidFill>
                  <a:srgbClr val="212529"/>
                </a:solidFill>
                <a:effectLst/>
                <a:latin typeface="Open Sans" panose="020B0606030504020204" pitchFamily="34" charset="0"/>
                <a:ea typeface="Times New Roman" panose="02020603050405020304" pitchFamily="18" charset="0"/>
                <a:cs typeface="Arial" panose="020B0604020202020204" pitchFamily="34" charset="0"/>
              </a:rPr>
              <a:t>The number of kilobytes per second that’s transmitted during a performance test cycle, which illustrates the amount of data going back and forth.</a:t>
            </a:r>
            <a:endParaRPr lang="en-IL"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2" descr="Chart, line chart&#10;&#10;Description automatically generated">
            <a:extLst>
              <a:ext uri="{FF2B5EF4-FFF2-40B4-BE49-F238E27FC236}">
                <a16:creationId xmlns:a16="http://schemas.microsoft.com/office/drawing/2014/main" id="{517BBAE4-F548-5DD9-13A2-0700ECC86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19" y="289009"/>
            <a:ext cx="7265743" cy="4483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7945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Georgia" panose="02040502050405020303" pitchFamily="18" charset="0"/>
              </a:rPr>
              <a:t>Output of stress tests</a:t>
            </a:r>
            <a:endParaRPr dirty="0">
              <a:latin typeface="Georgia" panose="02040502050405020303" pitchFamily="18" charset="0"/>
            </a:endParaRPr>
          </a:p>
        </p:txBody>
      </p:sp>
      <p:sp>
        <p:nvSpPr>
          <p:cNvPr id="998" name="Google Shape;998;p20"/>
          <p:cNvSpPr txBox="1">
            <a:spLocks noGrp="1"/>
          </p:cNvSpPr>
          <p:nvPr>
            <p:ph type="body" idx="1"/>
          </p:nvPr>
        </p:nvSpPr>
        <p:spPr>
          <a:xfrm>
            <a:off x="85064" y="1568837"/>
            <a:ext cx="3095018" cy="2679000"/>
          </a:xfrm>
          <a:prstGeom prst="rect">
            <a:avLst/>
          </a:prstGeom>
        </p:spPr>
        <p:txBody>
          <a:bodyPr spcFirstLastPara="1" wrap="square" lIns="0" tIns="0" rIns="0" bIns="0" anchor="t" anchorCtr="0">
            <a:noAutofit/>
          </a:bodyPr>
          <a:lstStyle/>
          <a:p>
            <a:pPr marL="127000" indent="0">
              <a:lnSpc>
                <a:spcPct val="107000"/>
              </a:lnSpc>
              <a:spcAft>
                <a:spcPts val="800"/>
              </a:spcAft>
              <a:buNone/>
            </a:pPr>
            <a:r>
              <a:rPr lang="en-IL" sz="14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Measuring Scalability &amp; Performance</a:t>
            </a:r>
            <a:endParaRPr lang="en-IL" sz="11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latin typeface="Open Sans" panose="020B0606030504020204" pitchFamily="34" charset="0"/>
                <a:ea typeface="Open Sans" panose="020B0606030504020204" pitchFamily="34" charset="0"/>
                <a:cs typeface="Open Sans" panose="020B0606030504020204" pitchFamily="34" charset="0"/>
              </a:rPr>
              <a:t>Pages per Second: Measures how many pages have been requested / Second</a:t>
            </a:r>
            <a:endParaRPr lang="en-IL" sz="11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latin typeface="Open Sans" panose="020B0606030504020204" pitchFamily="34" charset="0"/>
                <a:ea typeface="Open Sans" panose="020B0606030504020204" pitchFamily="34" charset="0"/>
                <a:cs typeface="Open Sans" panose="020B0606030504020204" pitchFamily="34" charset="0"/>
              </a:rPr>
              <a:t>Throughput: Basic Metric – Response data size/Second</a:t>
            </a:r>
            <a:endParaRPr lang="en-IL" sz="11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latin typeface="Open Sans" panose="020B0606030504020204" pitchFamily="34" charset="0"/>
                <a:ea typeface="Open Sans" panose="020B0606030504020204" pitchFamily="34" charset="0"/>
                <a:cs typeface="Open Sans" panose="020B0606030504020204" pitchFamily="34" charset="0"/>
              </a:rPr>
              <a:t>Rounds: Number of times test scenarios have been planned Versus Number of times a client has executed</a:t>
            </a:r>
            <a:endParaRPr lang="en-IL" sz="11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br>
              <a:rPr lang="en-IL" sz="1400" dirty="0">
                <a:solidFill>
                  <a:srgbClr val="212529"/>
                </a:solidFill>
                <a:effectLst/>
                <a:latin typeface="Open Sans" panose="020B0606030504020204" pitchFamily="34" charset="0"/>
                <a:ea typeface="Open Sans" panose="020B0606030504020204" pitchFamily="34" charset="0"/>
                <a:cs typeface="Open Sans" panose="020B0606030504020204" pitchFamily="34" charset="0"/>
              </a:rPr>
            </a:br>
            <a:r>
              <a:rPr lang="en-IL" sz="1400" dirty="0">
                <a:solidFill>
                  <a:srgbClr val="212529"/>
                </a:solidFill>
                <a:effectLst/>
                <a:latin typeface="Open Sans" panose="020B0606030504020204" pitchFamily="34" charset="0"/>
                <a:ea typeface="Open Sans" panose="020B0606030504020204" pitchFamily="34" charset="0"/>
                <a:cs typeface="Open Sans" panose="020B0606030504020204" pitchFamily="34" charset="0"/>
              </a:rPr>
              <a:t> </a:t>
            </a:r>
            <a:endParaRPr lang="en-IL" sz="1400" dirty="0">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600"/>
              </a:spcBef>
              <a:spcAft>
                <a:spcPts val="0"/>
              </a:spcAft>
              <a:buNone/>
            </a:pP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 Placeholder 2">
            <a:extLst>
              <a:ext uri="{FF2B5EF4-FFF2-40B4-BE49-F238E27FC236}">
                <a16:creationId xmlns:a16="http://schemas.microsoft.com/office/drawing/2014/main" id="{E91D69F7-31C0-8F11-0E29-21C057D1B430}"/>
              </a:ext>
            </a:extLst>
          </p:cNvPr>
          <p:cNvSpPr>
            <a:spLocks noGrp="1"/>
          </p:cNvSpPr>
          <p:nvPr>
            <p:ph type="body" idx="2"/>
          </p:nvPr>
        </p:nvSpPr>
        <p:spPr>
          <a:xfrm>
            <a:off x="3314857" y="1568837"/>
            <a:ext cx="2941668" cy="2679000"/>
          </a:xfrm>
        </p:spPr>
        <p:txBody>
          <a:bodyPr/>
          <a:lstStyle/>
          <a:p>
            <a:pPr marL="127000" indent="0">
              <a:buNone/>
            </a:pPr>
            <a:r>
              <a:rPr lang="en-IL" sz="1400" b="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Application Response</a:t>
            </a:r>
            <a:endParaRPr lang="en-IL" sz="14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Hit time: Average time to retrieve an image or a page</a:t>
            </a: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Time to the first byte: Time is taken to return the first byte of data or information</a:t>
            </a: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Page Time: Time is taken to retrieve all the information in a page</a:t>
            </a:r>
          </a:p>
          <a:p>
            <a:endParaRPr lang="en-IL"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46C8D14B-7261-C263-712D-BC8E36F36E16}"/>
              </a:ext>
            </a:extLst>
          </p:cNvPr>
          <p:cNvSpPr>
            <a:spLocks noGrp="1"/>
          </p:cNvSpPr>
          <p:nvPr>
            <p:ph type="body" idx="3"/>
          </p:nvPr>
        </p:nvSpPr>
        <p:spPr>
          <a:xfrm>
            <a:off x="6391300" y="1568837"/>
            <a:ext cx="2563500" cy="2679000"/>
          </a:xfrm>
        </p:spPr>
        <p:txBody>
          <a:bodyPr/>
          <a:lstStyle/>
          <a:p>
            <a:pPr marL="127000" indent="0">
              <a:buNone/>
            </a:pPr>
            <a:r>
              <a:rPr lang="en-IL" sz="1400" b="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Failures</a:t>
            </a:r>
            <a:endParaRPr lang="en-IL" sz="14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Failed Connections: Number of failed connections refused by the client (Weak Signal)</a:t>
            </a: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Failed Rounds: Number of rounds it gets failed</a:t>
            </a:r>
          </a:p>
          <a:p>
            <a:pPr marL="342900" lvl="0" indent="-342900">
              <a:lnSpc>
                <a:spcPct val="107000"/>
              </a:lnSpc>
              <a:spcAft>
                <a:spcPts val="800"/>
              </a:spcAft>
              <a:buSzPts val="1000"/>
              <a:buFont typeface="Symbol" panose="05050102010706020507" pitchFamily="18" charset="2"/>
              <a:buChar char=""/>
              <a:tabLst>
                <a:tab pos="457200" algn="l"/>
              </a:tabLst>
            </a:pPr>
            <a:r>
              <a:rPr lang="en-IL" sz="14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Failed Hits: Number of failed attempts done by the system (Broken links or unseen images)</a:t>
            </a:r>
          </a:p>
          <a:p>
            <a:endParaRPr lang="en-IL"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6374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9468998"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latin typeface="Georgia" panose="02040502050405020303" pitchFamily="18" charset="0"/>
              </a:rPr>
              <a:t>How is it beneficial to our program?</a:t>
            </a:r>
            <a:endParaRPr sz="4000" dirty="0">
              <a:latin typeface="Georgia" panose="02040502050405020303" pitchFamily="18" charset="0"/>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2335" name="Google Shape;2335;p41"/>
          <p:cNvSpPr/>
          <p:nvPr/>
        </p:nvSpPr>
        <p:spPr>
          <a:xfrm>
            <a:off x="457200" y="1382087"/>
            <a:ext cx="40128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Barlow"/>
                <a:ea typeface="Barlow"/>
                <a:cs typeface="Barlow"/>
                <a:sym typeface="Barlow"/>
              </a:rPr>
              <a:t>STRENGTHS</a:t>
            </a:r>
            <a:endParaRPr b="1" dirty="0">
              <a:solidFill>
                <a:schemeClr val="dk1"/>
              </a:solidFill>
              <a:latin typeface="Barlow"/>
              <a:ea typeface="Barlow"/>
              <a:cs typeface="Barlow"/>
              <a:sym typeface="Barlow"/>
            </a:endParaRP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Throughput</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Response time</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Speed</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Stability</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Resource usage</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Recovery</a:t>
            </a:r>
          </a:p>
        </p:txBody>
      </p:sp>
      <p:sp>
        <p:nvSpPr>
          <p:cNvPr id="2336" name="Google Shape;2336;p41"/>
          <p:cNvSpPr/>
          <p:nvPr/>
        </p:nvSpPr>
        <p:spPr>
          <a:xfrm>
            <a:off x="4635870" y="1382087"/>
            <a:ext cx="4012800" cy="1584600"/>
          </a:xfrm>
          <a:prstGeom prst="rect">
            <a:avLst/>
          </a:prstGeom>
          <a:solidFill>
            <a:schemeClr val="lt2"/>
          </a:solidFill>
          <a:ln>
            <a:noFill/>
          </a:ln>
        </p:spPr>
        <p:txBody>
          <a:bodyPr spcFirstLastPara="1" wrap="square" lIns="1371600" tIns="91425" rIns="91425" bIns="91425" anchor="t" anchorCtr="0">
            <a:noAutofit/>
          </a:bodyPr>
          <a:lstStyle/>
          <a:p>
            <a:pPr marL="0" lvl="0" indent="0" rtl="0">
              <a:spcBef>
                <a:spcPts val="0"/>
              </a:spcBef>
              <a:spcAft>
                <a:spcPts val="0"/>
              </a:spcAft>
              <a:buClr>
                <a:schemeClr val="dk1"/>
              </a:buClr>
              <a:buSzPts val="1100"/>
              <a:buFont typeface="Arial"/>
              <a:buNone/>
            </a:pPr>
            <a:r>
              <a:rPr lang="en" b="1" dirty="0">
                <a:solidFill>
                  <a:schemeClr val="dk1"/>
                </a:solidFill>
                <a:latin typeface="Barlow"/>
                <a:ea typeface="Barlow"/>
                <a:cs typeface="Barlow"/>
                <a:sym typeface="Barlow"/>
              </a:rPr>
              <a:t>WEAKNESSES</a:t>
            </a:r>
            <a:endParaRPr b="1" dirty="0">
              <a:solidFill>
                <a:schemeClr val="dk1"/>
              </a:solidFill>
              <a:latin typeface="Barlow"/>
              <a:ea typeface="Barlow"/>
              <a:cs typeface="Barlow"/>
              <a:sym typeface="Barlow"/>
            </a:endParaRP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Page load issues</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System lag</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Additional issues arising when multiple users accessing the system</a:t>
            </a:r>
          </a:p>
        </p:txBody>
      </p:sp>
      <p:sp>
        <p:nvSpPr>
          <p:cNvPr id="2337" name="Google Shape;2337;p41"/>
          <p:cNvSpPr/>
          <p:nvPr/>
        </p:nvSpPr>
        <p:spPr>
          <a:xfrm>
            <a:off x="457200" y="3140587"/>
            <a:ext cx="40128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a:p>
            <a:pPr lvl="0" fontAlgn="base">
              <a:buSzPts val="1000"/>
              <a:tabLst>
                <a:tab pos="457200" algn="l"/>
              </a:tabLst>
            </a:pPr>
            <a:r>
              <a:rPr lang="en-US" b="1" dirty="0">
                <a:solidFill>
                  <a:schemeClr val="dk1"/>
                </a:solidFill>
                <a:latin typeface="Barlow"/>
                <a:ea typeface="Barlow"/>
                <a:cs typeface="Barlow"/>
                <a:sym typeface="Barlow"/>
              </a:rPr>
              <a:t>OPPORTUNITIES</a:t>
            </a:r>
            <a:endParaRPr lang="en-US" dirty="0">
              <a:solidFill>
                <a:srgbClr val="1D1D1D"/>
              </a:solidFill>
              <a:latin typeface="Open Sans" panose="020B0606030504020204" pitchFamily="34" charset="0"/>
            </a:endParaRPr>
          </a:p>
          <a:p>
            <a:pPr algn="l" fontAlgn="base">
              <a:buFont typeface="Arial" panose="020B0604020202020204" pitchFamily="34" charset="0"/>
              <a:buChar char="•"/>
            </a:pPr>
            <a:r>
              <a:rPr lang="en-US"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provides stakeholders</a:t>
            </a:r>
          </a:p>
          <a:p>
            <a:pPr algn="l" fontAlgn="base"/>
            <a:r>
              <a:rPr lang="en-US"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with </a:t>
            </a:r>
            <a:r>
              <a:rPr lang="en-US" b="1"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crucial information about their application</a:t>
            </a:r>
            <a:r>
              <a:rPr lang="en-US"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that affect their product.</a:t>
            </a:r>
          </a:p>
          <a:p>
            <a:pPr algn="l" fontAlgn="base"/>
            <a:endParaRPr lang="en-US" dirty="0">
              <a:solidFill>
                <a:schemeClr val="dk1"/>
              </a:solidFill>
              <a:latin typeface="Barlow"/>
              <a:ea typeface="Barlow"/>
              <a:cs typeface="Barlow"/>
              <a:sym typeface="Barlow"/>
            </a:endParaRPr>
          </a:p>
        </p:txBody>
      </p:sp>
      <p:sp>
        <p:nvSpPr>
          <p:cNvPr id="2338" name="Google Shape;2338;p41"/>
          <p:cNvSpPr/>
          <p:nvPr/>
        </p:nvSpPr>
        <p:spPr>
          <a:xfrm>
            <a:off x="4635870" y="3140587"/>
            <a:ext cx="4012800" cy="1584600"/>
          </a:xfrm>
          <a:prstGeom prst="rect">
            <a:avLst/>
          </a:prstGeom>
          <a:solidFill>
            <a:schemeClr val="lt2"/>
          </a:solidFill>
          <a:ln>
            <a:noFill/>
          </a:ln>
        </p:spPr>
        <p:txBody>
          <a:bodyPr spcFirstLastPara="1" wrap="square" lIns="1371600" tIns="91425" rIns="91425" bIns="91425" anchor="b" anchorCtr="0">
            <a:noAutofit/>
          </a:bodyPr>
          <a:lstStyle/>
          <a:p>
            <a:pPr fontAlgn="base">
              <a:buSzPts val="1000"/>
              <a:tabLst>
                <a:tab pos="457200" algn="l"/>
              </a:tabLst>
            </a:pPr>
            <a:r>
              <a:rPr lang="en-US" b="1" dirty="0">
                <a:solidFill>
                  <a:schemeClr val="dk1"/>
                </a:solidFill>
                <a:latin typeface="Barlow"/>
                <a:ea typeface="Barlow"/>
                <a:cs typeface="Barlow"/>
                <a:sym typeface="Barlow"/>
              </a:rPr>
              <a:t>THREATS</a:t>
            </a:r>
            <a:endParaRPr lang="en-US" dirty="0">
              <a:solidFill>
                <a:srgbClr val="1D1D1D"/>
              </a:solidFill>
              <a:latin typeface="Open Sans" panose="020B0606030504020204" pitchFamily="34" charset="0"/>
            </a:endParaRPr>
          </a:p>
          <a:p>
            <a:pPr algn="l" fontAlgn="base">
              <a:buFont typeface="Arial" panose="020B0604020202020204" pitchFamily="34" charset="0"/>
              <a:buChar char="•"/>
            </a:pPr>
            <a:r>
              <a:rPr lang="en-US" dirty="0">
                <a:solidFill>
                  <a:srgbClr val="1D1D1D"/>
                </a:solidFill>
                <a:latin typeface="Open Sans" panose="020B0606030504020204" pitchFamily="34" charset="0"/>
              </a:rPr>
              <a:t> </a:t>
            </a:r>
            <a:r>
              <a:rPr lang="en-IL" dirty="0">
                <a:solidFill>
                  <a:srgbClr val="1D1D1D"/>
                </a:solidFill>
                <a:latin typeface="Open Sans" panose="020B0606030504020204" pitchFamily="34" charset="0"/>
              </a:rPr>
              <a:t>Memory leaks</a:t>
            </a:r>
            <a:endParaRPr lang="en-US" dirty="0">
              <a:solidFill>
                <a:srgbClr val="1D1D1D"/>
              </a:solidFill>
              <a:latin typeface="Open Sans" panose="020B0606030504020204" pitchFamily="34" charset="0"/>
            </a:endParaRPr>
          </a:p>
          <a:p>
            <a:pPr algn="l" fontAlgn="base">
              <a:buFont typeface="Arial" panose="020B0604020202020204" pitchFamily="34" charset="0"/>
              <a:buChar char="•"/>
            </a:pPr>
            <a:r>
              <a:rPr lang="en-US" dirty="0">
                <a:solidFill>
                  <a:srgbClr val="1D1D1D"/>
                </a:solidFill>
                <a:latin typeface="Open Sans" panose="020B0606030504020204" pitchFamily="34" charset="0"/>
              </a:rPr>
              <a:t> </a:t>
            </a:r>
            <a:r>
              <a:rPr lang="en-IL" dirty="0">
                <a:solidFill>
                  <a:srgbClr val="1D1D1D"/>
                </a:solidFill>
                <a:latin typeface="Open Sans" panose="020B0606030504020204" pitchFamily="34" charset="0"/>
              </a:rPr>
              <a:t>Race conditions</a:t>
            </a:r>
            <a:endParaRPr lang="en-US" dirty="0">
              <a:solidFill>
                <a:srgbClr val="1D1D1D"/>
              </a:solidFill>
              <a:latin typeface="Open Sans" panose="020B0606030504020204" pitchFamily="34" charset="0"/>
            </a:endParaRPr>
          </a:p>
          <a:p>
            <a:pPr algn="l" fontAlgn="base">
              <a:buFont typeface="Arial" panose="020B0604020202020204" pitchFamily="34" charset="0"/>
              <a:buChar char="•"/>
            </a:pPr>
            <a:r>
              <a:rPr lang="en-US" dirty="0">
                <a:solidFill>
                  <a:srgbClr val="1D1D1D"/>
                </a:solidFill>
                <a:latin typeface="Open Sans" panose="020B0606030504020204" pitchFamily="34" charset="0"/>
              </a:rPr>
              <a:t> </a:t>
            </a:r>
            <a:r>
              <a:rPr lang="en-IL" dirty="0">
                <a:solidFill>
                  <a:srgbClr val="1D1D1D"/>
                </a:solidFill>
                <a:latin typeface="Open Sans" panose="020B0606030504020204" pitchFamily="34" charset="0"/>
              </a:rPr>
              <a:t>Synchronization issues</a:t>
            </a:r>
            <a:endParaRPr lang="en-US" dirty="0">
              <a:solidFill>
                <a:srgbClr val="1D1D1D"/>
              </a:solidFill>
              <a:latin typeface="Open Sans" panose="020B0606030504020204" pitchFamily="34" charset="0"/>
            </a:endParaRPr>
          </a:p>
          <a:p>
            <a:pPr algn="l" fontAlgn="base">
              <a:buFont typeface="Arial" panose="020B0604020202020204" pitchFamily="34" charset="0"/>
              <a:buChar char="•"/>
            </a:pPr>
            <a:endParaRPr lang="en-US" dirty="0">
              <a:solidFill>
                <a:srgbClr val="1D1D1D"/>
              </a:solidFill>
              <a:latin typeface="Open Sans" panose="020B0606030504020204" pitchFamily="34" charset="0"/>
            </a:endParaRPr>
          </a:p>
          <a:p>
            <a:pPr algn="l" fontAlgn="base"/>
            <a:endParaRPr lang="en-IL" dirty="0">
              <a:solidFill>
                <a:srgbClr val="1D1D1D"/>
              </a:solidFill>
              <a:latin typeface="Open Sans" panose="020B0606030504020204" pitchFamily="34" charset="0"/>
            </a:endParaRPr>
          </a:p>
        </p:txBody>
      </p:sp>
      <p:sp>
        <p:nvSpPr>
          <p:cNvPr id="2339" name="Google Shape;2339;p41"/>
          <p:cNvSpPr/>
          <p:nvPr/>
        </p:nvSpPr>
        <p:spPr>
          <a:xfrm>
            <a:off x="3258425" y="1757076"/>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rot="5400000">
            <a:off x="3432679" y="1757076"/>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rot="10800000">
            <a:off x="3432679" y="1932693"/>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rot="-5400000">
            <a:off x="3258425" y="1932693"/>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3814900" y="2261264"/>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2344" name="Google Shape;2344;p41"/>
          <p:cNvSpPr/>
          <p:nvPr/>
        </p:nvSpPr>
        <p:spPr>
          <a:xfrm>
            <a:off x="4830520" y="2268984"/>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2345" name="Google Shape;2345;p41"/>
          <p:cNvSpPr/>
          <p:nvPr/>
        </p:nvSpPr>
        <p:spPr>
          <a:xfrm>
            <a:off x="3780313" y="3367639"/>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2346" name="Google Shape;2346;p41"/>
          <p:cNvSpPr/>
          <p:nvPr/>
        </p:nvSpPr>
        <p:spPr>
          <a:xfrm>
            <a:off x="4944779" y="3375359"/>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9468998" cy="5732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latin typeface="Georgia" panose="02040502050405020303" pitchFamily="18" charset="0"/>
              </a:rPr>
              <a:t>Why not acceptance &amp; unit testing?</a:t>
            </a:r>
            <a:endParaRPr sz="4000" dirty="0">
              <a:latin typeface="Georgia" panose="02040502050405020303" pitchFamily="18" charset="0"/>
            </a:endParaRPr>
          </a:p>
        </p:txBody>
      </p:sp>
      <p:sp>
        <p:nvSpPr>
          <p:cNvPr id="20" name="TextBox 19">
            <a:extLst>
              <a:ext uri="{FF2B5EF4-FFF2-40B4-BE49-F238E27FC236}">
                <a16:creationId xmlns:a16="http://schemas.microsoft.com/office/drawing/2014/main" id="{6413A4BF-D26B-E4F6-B80D-C23024FFEDED}"/>
              </a:ext>
            </a:extLst>
          </p:cNvPr>
          <p:cNvSpPr txBox="1"/>
          <p:nvPr/>
        </p:nvSpPr>
        <p:spPr>
          <a:xfrm>
            <a:off x="0" y="1046603"/>
            <a:ext cx="8166374" cy="4616648"/>
          </a:xfrm>
          <a:prstGeom prst="rect">
            <a:avLst/>
          </a:prstGeom>
          <a:noFill/>
        </p:spPr>
        <p:txBody>
          <a:bodyPr wrap="square">
            <a:spAutoFit/>
          </a:bodyPr>
          <a:lstStyle/>
          <a:p>
            <a:pPr marL="342900" indent="-342900" fontAlgn="t">
              <a:lnSpc>
                <a:spcPct val="150000"/>
              </a:lnSpc>
              <a:buFont typeface="+mj-lt"/>
              <a:buAutoNum type="arabicPeriod"/>
            </a:pPr>
            <a:r>
              <a:rPr lang="en-US" sz="1200" b="1" dirty="0">
                <a:latin typeface="Open Sans" panose="020B0606030504020204" pitchFamily="34" charset="0"/>
                <a:ea typeface="Open Sans" panose="020B0606030504020204" pitchFamily="34" charset="0"/>
                <a:cs typeface="Open Sans" panose="020B0606030504020204" pitchFamily="34" charset="0"/>
              </a:rPr>
              <a:t>Testing purpose -  </a:t>
            </a:r>
            <a:r>
              <a:rPr lang="en-US" sz="1200" dirty="0">
                <a:latin typeface="Open Sans" panose="020B0606030504020204" pitchFamily="34" charset="0"/>
                <a:ea typeface="Open Sans" panose="020B0606030504020204" pitchFamily="34" charset="0"/>
                <a:cs typeface="Open Sans" panose="020B0606030504020204" pitchFamily="34" charset="0"/>
              </a:rPr>
              <a:t>Functional tests are testing </a:t>
            </a:r>
            <a:r>
              <a:rPr lang="en-US" sz="1200" b="1" dirty="0">
                <a:latin typeface="Open Sans" panose="020B0606030504020204" pitchFamily="34" charset="0"/>
                <a:ea typeface="Open Sans" panose="020B0606030504020204" pitchFamily="34" charset="0"/>
                <a:cs typeface="Open Sans" panose="020B0606030504020204" pitchFamily="34" charset="0"/>
              </a:rPr>
              <a:t>t</a:t>
            </a:r>
            <a:r>
              <a:rPr lang="en-US" sz="1200" b="1" dirty="0">
                <a:effectLst/>
                <a:latin typeface="Open Sans" panose="020B0606030504020204" pitchFamily="34" charset="0"/>
                <a:ea typeface="Open Sans" panose="020B0606030504020204" pitchFamily="34" charset="0"/>
                <a:cs typeface="Open Sans" panose="020B0606030504020204" pitchFamily="34" charset="0"/>
              </a:rPr>
              <a:t>he accuracy</a:t>
            </a:r>
            <a:r>
              <a:rPr lang="en-US" sz="1200" b="0" dirty="0">
                <a:effectLst/>
                <a:latin typeface="Open Sans" panose="020B0606030504020204" pitchFamily="34" charset="0"/>
                <a:ea typeface="Open Sans" panose="020B0606030504020204" pitchFamily="34" charset="0"/>
                <a:cs typeface="Open Sans" panose="020B0606030504020204" pitchFamily="34" charset="0"/>
              </a:rPr>
              <a:t> of the software with </a:t>
            </a:r>
            <a:r>
              <a:rPr lang="en-US" sz="1200" dirty="0">
                <a:effectLst/>
                <a:latin typeface="Open Sans" panose="020B0606030504020204" pitchFamily="34" charset="0"/>
                <a:ea typeface="Open Sans" panose="020B0606030504020204" pitchFamily="34" charset="0"/>
                <a:cs typeface="Open Sans" panose="020B0606030504020204" pitchFamily="34" charset="0"/>
              </a:rPr>
              <a:t>definite inputs against expected output </a:t>
            </a:r>
            <a:r>
              <a:rPr lang="en-US" sz="1200" b="0" dirty="0">
                <a:effectLst/>
                <a:latin typeface="Open Sans" panose="020B0606030504020204" pitchFamily="34" charset="0"/>
                <a:ea typeface="Open Sans" panose="020B0606030504020204" pitchFamily="34" charset="0"/>
                <a:cs typeface="Open Sans" panose="020B0606030504020204" pitchFamily="34" charset="0"/>
              </a:rPr>
              <a:t>while the </a:t>
            </a:r>
            <a:r>
              <a:rPr lang="en-US" sz="1200" dirty="0">
                <a:effectLst/>
                <a:latin typeface="Open Sans" panose="020B0606030504020204" pitchFamily="34" charset="0"/>
                <a:ea typeface="Open Sans" panose="020B0606030504020204" pitchFamily="34" charset="0"/>
                <a:cs typeface="Open Sans" panose="020B0606030504020204" pitchFamily="34" charset="0"/>
              </a:rPr>
              <a:t>performance tests verify </a:t>
            </a:r>
            <a:r>
              <a:rPr lang="en-US" sz="1200" b="1" dirty="0">
                <a:effectLst/>
                <a:latin typeface="Open Sans" panose="020B0606030504020204" pitchFamily="34" charset="0"/>
                <a:ea typeface="Open Sans" panose="020B0606030504020204" pitchFamily="34" charset="0"/>
                <a:cs typeface="Open Sans" panose="020B0606030504020204" pitchFamily="34" charset="0"/>
              </a:rPr>
              <a:t>the behavior </a:t>
            </a:r>
            <a:r>
              <a:rPr lang="en-US" sz="1200" b="0" dirty="0">
                <a:effectLst/>
                <a:latin typeface="Open Sans" panose="020B0606030504020204" pitchFamily="34" charset="0"/>
                <a:ea typeface="Open Sans" panose="020B0606030504020204" pitchFamily="34" charset="0"/>
                <a:cs typeface="Open Sans" panose="020B0606030504020204" pitchFamily="34" charset="0"/>
              </a:rPr>
              <a:t>of the system at various load conditions.</a:t>
            </a:r>
          </a:p>
          <a:p>
            <a:pPr marL="342900" indent="-342900" fontAlgn="t">
              <a:lnSpc>
                <a:spcPct val="150000"/>
              </a:lnSpc>
              <a:buFont typeface="+mj-lt"/>
              <a:buAutoNum type="arabicPeriod"/>
            </a:pPr>
            <a:r>
              <a:rPr lang="en-US" sz="1200" b="1" dirty="0">
                <a:effectLst/>
                <a:latin typeface="Open Sans" panose="020B0606030504020204" pitchFamily="34" charset="0"/>
                <a:ea typeface="Open Sans" panose="020B0606030504020204" pitchFamily="34" charset="0"/>
                <a:cs typeface="Open Sans" panose="020B0606030504020204" pitchFamily="34" charset="0"/>
              </a:rPr>
              <a:t>Uses of Load &amp; Stress testing (which are not covered by functionality testing) - </a:t>
            </a:r>
          </a:p>
          <a:p>
            <a:pPr marL="285750" indent="-285750" fontAlgn="t">
              <a:lnSpc>
                <a:spcPct val="150000"/>
              </a:lnSpc>
              <a:buFont typeface="Wingdings" panose="05000000000000000000" pitchFamily="2" charset="2"/>
              <a:buChar char="Ø"/>
            </a:pPr>
            <a:r>
              <a:rPr lang="en-US" sz="1200" dirty="0">
                <a:effectLst/>
                <a:latin typeface="Open Sans" panose="020B0606030504020204" pitchFamily="34" charset="0"/>
                <a:ea typeface="Open Sans" panose="020B0606030504020204" pitchFamily="34" charset="0"/>
                <a:cs typeface="Open Sans" panose="020B0606030504020204" pitchFamily="34" charset="0"/>
              </a:rPr>
              <a:t>Verify </a:t>
            </a:r>
            <a:r>
              <a:rPr lang="en-US" sz="1200" dirty="0">
                <a:latin typeface="Open Sans" panose="020B0606030504020204" pitchFamily="34" charset="0"/>
                <a:ea typeface="Open Sans" panose="020B0606030504020204" pitchFamily="34" charset="0"/>
                <a:cs typeface="Open Sans" panose="020B0606030504020204" pitchFamily="34" charset="0"/>
              </a:rPr>
              <a:t>the n</a:t>
            </a:r>
            <a:r>
              <a:rPr lang="en-US" sz="1200" dirty="0">
                <a:effectLst/>
                <a:latin typeface="Open Sans" panose="020B0606030504020204" pitchFamily="34" charset="0"/>
                <a:ea typeface="Open Sans" panose="020B0606030504020204" pitchFamily="34" charset="0"/>
                <a:cs typeface="Open Sans" panose="020B0606030504020204" pitchFamily="34" charset="0"/>
              </a:rPr>
              <a:t>umbers of concurrent users which an application can support, and scalability to allow more users to access it.</a:t>
            </a:r>
          </a:p>
          <a:p>
            <a:pPr marL="285750" indent="-285750" fontAlgn="t">
              <a:lnSpc>
                <a:spcPct val="150000"/>
              </a:lnSpc>
              <a:buFont typeface="Wingdings" panose="05000000000000000000" pitchFamily="2" charset="2"/>
              <a:buChar char="Ø"/>
            </a:pPr>
            <a:r>
              <a:rPr lang="en-US" sz="1200" dirty="0">
                <a:latin typeface="Open Sans" panose="020B0606030504020204" pitchFamily="34" charset="0"/>
                <a:ea typeface="Open Sans" panose="020B0606030504020204" pitchFamily="34" charset="0"/>
                <a:cs typeface="Open Sans" panose="020B0606030504020204" pitchFamily="34" charset="0"/>
              </a:rPr>
              <a:t>C</a:t>
            </a:r>
            <a:r>
              <a:rPr lang="en-US" sz="1200" dirty="0">
                <a:effectLst/>
                <a:latin typeface="Open Sans" panose="020B0606030504020204" pitchFamily="34" charset="0"/>
                <a:ea typeface="Open Sans" panose="020B0606030504020204" pitchFamily="34" charset="0"/>
                <a:cs typeface="Open Sans" panose="020B0606030504020204" pitchFamily="34" charset="0"/>
              </a:rPr>
              <a:t>heck out that current infrastructure is sufficient to run the application or not.</a:t>
            </a:r>
          </a:p>
          <a:p>
            <a:pPr marL="285750" indent="-285750" fontAlgn="t">
              <a:lnSpc>
                <a:spcPct val="150000"/>
              </a:lnSpc>
              <a:buFont typeface="Wingdings" panose="05000000000000000000" pitchFamily="2" charset="2"/>
              <a:buChar char="Ø"/>
            </a:pPr>
            <a:r>
              <a:rPr lang="en-US" sz="1200" dirty="0">
                <a:latin typeface="Open Sans" panose="020B0606030504020204" pitchFamily="34" charset="0"/>
                <a:ea typeface="Open Sans" panose="020B0606030504020204" pitchFamily="34" charset="0"/>
                <a:cs typeface="Open Sans" panose="020B0606030504020204" pitchFamily="34" charset="0"/>
              </a:rPr>
              <a:t>A</a:t>
            </a:r>
            <a:r>
              <a:rPr lang="en-US" sz="1200" dirty="0">
                <a:effectLst/>
                <a:latin typeface="Open Sans" panose="020B0606030504020204" pitchFamily="34" charset="0"/>
                <a:ea typeface="Open Sans" panose="020B0606030504020204" pitchFamily="34" charset="0"/>
                <a:cs typeface="Open Sans" panose="020B0606030504020204" pitchFamily="34" charset="0"/>
              </a:rPr>
              <a:t>ssure that application able to achieve the performance point recognized during performance testing.</a:t>
            </a:r>
          </a:p>
          <a:p>
            <a:pPr marL="285750" indent="-285750" fontAlgn="t">
              <a:lnSpc>
                <a:spcPct val="150000"/>
              </a:lnSpc>
              <a:buFont typeface="Wingdings" panose="05000000000000000000" pitchFamily="2" charset="2"/>
              <a:buChar char="Ø"/>
            </a:pPr>
            <a:r>
              <a:rPr lang="en-US" sz="1200" dirty="0">
                <a:effectLst/>
                <a:latin typeface="Open Sans" panose="020B0606030504020204" pitchFamily="34" charset="0"/>
                <a:ea typeface="Open Sans" panose="020B0606030504020204" pitchFamily="34" charset="0"/>
                <a:cs typeface="Open Sans" panose="020B0606030504020204" pitchFamily="34" charset="0"/>
              </a:rPr>
              <a:t>Determine the operating capacity of an application</a:t>
            </a:r>
          </a:p>
          <a:p>
            <a:pPr marL="342900" indent="-342900" fontAlgn="t">
              <a:lnSpc>
                <a:spcPct val="150000"/>
              </a:lnSpc>
              <a:buAutoNum type="arabicPeriod" startAt="3"/>
            </a:pPr>
            <a:r>
              <a:rPr lang="en-US" sz="1200" b="1" dirty="0">
                <a:latin typeface="Open Sans" panose="020B0606030504020204" pitchFamily="34" charset="0"/>
                <a:ea typeface="Open Sans" panose="020B0606030504020204" pitchFamily="34" charset="0"/>
                <a:cs typeface="Open Sans" panose="020B0606030504020204" pitchFamily="34" charset="0"/>
              </a:rPr>
              <a:t>Discovering new bugs (hardware) -</a:t>
            </a:r>
            <a:r>
              <a:rPr lang="en-US" sz="1200" b="1" dirty="0">
                <a:effectLst/>
                <a:latin typeface="Open Sans" panose="020B0606030504020204" pitchFamily="34" charset="0"/>
                <a:ea typeface="Open Sans" panose="020B0606030504020204" pitchFamily="34" charset="0"/>
                <a:cs typeface="Open Sans" panose="020B0606030504020204" pitchFamily="34" charset="0"/>
              </a:rPr>
              <a:t>  </a:t>
            </a:r>
            <a:r>
              <a:rPr lang="en-US" sz="1200" dirty="0">
                <a:effectLst/>
                <a:latin typeface="Open Sans" panose="020B0606030504020204" pitchFamily="34" charset="0"/>
                <a:ea typeface="Open Sans" panose="020B0606030504020204" pitchFamily="34" charset="0"/>
                <a:cs typeface="Open Sans" panose="020B0606030504020204" pitchFamily="34" charset="0"/>
              </a:rPr>
              <a:t>which are not possible with </a:t>
            </a:r>
            <a:r>
              <a:rPr lang="en-US" sz="1200" dirty="0">
                <a:latin typeface="Open Sans" panose="020B0606030504020204" pitchFamily="34" charset="0"/>
                <a:ea typeface="Open Sans" panose="020B0606030504020204" pitchFamily="34" charset="0"/>
                <a:cs typeface="Open Sans" panose="020B0606030504020204" pitchFamily="34" charset="0"/>
              </a:rPr>
              <a:t>the other</a:t>
            </a:r>
            <a:r>
              <a:rPr lang="en-US" sz="1200" dirty="0">
                <a:effectLst/>
                <a:latin typeface="Open Sans" panose="020B0606030504020204" pitchFamily="34" charset="0"/>
                <a:ea typeface="Open Sans" panose="020B0606030504020204" pitchFamily="34" charset="0"/>
                <a:cs typeface="Open Sans" panose="020B0606030504020204" pitchFamily="34" charset="0"/>
              </a:rPr>
              <a:t> testing methods. Such as memory management memory leaks, bugs, buffer overflows, </a:t>
            </a:r>
            <a:r>
              <a:rPr lang="en-US" sz="1200" dirty="0" err="1">
                <a:effectLst/>
                <a:latin typeface="Open Sans" panose="020B0606030504020204" pitchFamily="34" charset="0"/>
                <a:ea typeface="Open Sans" panose="020B0606030504020204" pitchFamily="34" charset="0"/>
                <a:cs typeface="Open Sans" panose="020B0606030504020204" pitchFamily="34" charset="0"/>
              </a:rPr>
              <a:t>etc</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fontAlgn="t">
              <a:lnSpc>
                <a:spcPct val="150000"/>
              </a:lnSpc>
              <a:buAutoNum type="arabicPeriod" startAt="3"/>
            </a:pPr>
            <a:r>
              <a:rPr lang="en-US" sz="1200" b="1" dirty="0">
                <a:latin typeface="Open Sans" panose="020B0606030504020204" pitchFamily="34" charset="0"/>
                <a:ea typeface="Open Sans" panose="020B0606030504020204" pitchFamily="34" charset="0"/>
                <a:cs typeface="Open Sans" panose="020B0606030504020204" pitchFamily="34" charset="0"/>
              </a:rPr>
              <a:t>Discovering new failures and vulnerabilities</a:t>
            </a:r>
            <a:r>
              <a:rPr lang="en-US" sz="1200" b="1" dirty="0">
                <a:effectLst/>
                <a:latin typeface="Open Sans" panose="020B0606030504020204" pitchFamily="34" charset="0"/>
                <a:ea typeface="Open Sans" panose="020B0606030504020204" pitchFamily="34" charset="0"/>
                <a:cs typeface="Open Sans" panose="020B0606030504020204" pitchFamily="34" charset="0"/>
              </a:rPr>
              <a:t>:</a:t>
            </a:r>
          </a:p>
          <a:p>
            <a:pPr marL="285750" indent="-285750" fontAlgn="t">
              <a:lnSpc>
                <a:spcPct val="150000"/>
              </a:lnSpc>
              <a:buFont typeface="Wingdings" panose="05000000000000000000" pitchFamily="2" charset="2"/>
              <a:buChar char="Ø"/>
            </a:pPr>
            <a:r>
              <a:rPr lang="en-US" sz="1200" dirty="0">
                <a:latin typeface="Open Sans" panose="020B0606030504020204" pitchFamily="34" charset="0"/>
                <a:ea typeface="Open Sans" panose="020B0606030504020204" pitchFamily="34" charset="0"/>
                <a:cs typeface="Open Sans" panose="020B0606030504020204" pitchFamily="34" charset="0"/>
              </a:rPr>
              <a:t>M</a:t>
            </a:r>
            <a:r>
              <a:rPr lang="en-US" sz="1200" dirty="0">
                <a:effectLst/>
                <a:latin typeface="Open Sans" panose="020B0606030504020204" pitchFamily="34" charset="0"/>
                <a:ea typeface="Open Sans" panose="020B0606030504020204" pitchFamily="34" charset="0"/>
                <a:cs typeface="Open Sans" panose="020B0606030504020204" pitchFamily="34" charset="0"/>
              </a:rPr>
              <a:t>ake sure that the system has saved the data before crashing or not.</a:t>
            </a:r>
          </a:p>
          <a:p>
            <a:pPr marL="285750" indent="-285750" fontAlgn="t">
              <a:lnSpc>
                <a:spcPct val="150000"/>
              </a:lnSpc>
              <a:buFont typeface="Wingdings" panose="05000000000000000000" pitchFamily="2" charset="2"/>
              <a:buChar char="Ø"/>
            </a:pPr>
            <a:r>
              <a:rPr lang="en-US" sz="1200" dirty="0">
                <a:latin typeface="Open Sans" panose="020B0606030504020204" pitchFamily="34" charset="0"/>
                <a:ea typeface="Open Sans" panose="020B0606030504020204" pitchFamily="34" charset="0"/>
                <a:cs typeface="Open Sans" panose="020B0606030504020204" pitchFamily="34" charset="0"/>
              </a:rPr>
              <a:t>C</a:t>
            </a:r>
            <a:r>
              <a:rPr lang="en-US" sz="1200" dirty="0">
                <a:effectLst/>
                <a:latin typeface="Open Sans" panose="020B0606030504020204" pitchFamily="34" charset="0"/>
                <a:ea typeface="Open Sans" panose="020B0606030504020204" pitchFamily="34" charset="0"/>
                <a:cs typeface="Open Sans" panose="020B0606030504020204" pitchFamily="34" charset="0"/>
              </a:rPr>
              <a:t>heck whether any unexpected failures do not harm the system security</a:t>
            </a:r>
          </a:p>
          <a:p>
            <a:pPr marL="285750" indent="-285750" fontAlgn="t">
              <a:buFont typeface="Wingdings" panose="05000000000000000000" pitchFamily="2" charset="2"/>
              <a:buChar char="Ø"/>
            </a:pPr>
            <a:endParaRPr lang="en-IL" sz="1200" dirty="0">
              <a:latin typeface="Open Sans" panose="020B0606030504020204" pitchFamily="34" charset="0"/>
              <a:ea typeface="Open Sans" panose="020B0606030504020204" pitchFamily="34" charset="0"/>
              <a:cs typeface="Open Sans" panose="020B0606030504020204" pitchFamily="34" charset="0"/>
            </a:endParaRPr>
          </a:p>
          <a:p>
            <a:pPr marL="285750" indent="-285750" fontAlgn="t">
              <a:buFont typeface="Wingdings" panose="05000000000000000000" pitchFamily="2" charset="2"/>
              <a:buChar char="Ø"/>
            </a:pP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fontAlgn="t">
              <a:buFont typeface="Wingdings" panose="05000000000000000000" pitchFamily="2" charset="2"/>
              <a:buChar char="Ø"/>
            </a:pP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fontAlgn="t"/>
            <a:br>
              <a:rPr lang="en-US" sz="1200" b="0" dirty="0">
                <a:effectLst/>
                <a:latin typeface="Open Sans" panose="020B0606030504020204" pitchFamily="34" charset="0"/>
                <a:ea typeface="Open Sans" panose="020B0606030504020204" pitchFamily="34" charset="0"/>
                <a:cs typeface="Open Sans" panose="020B0606030504020204" pitchFamily="34" charset="0"/>
              </a:rPr>
            </a:br>
            <a:endParaRPr lang="en-US" sz="1200" b="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2660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523575" y="2613011"/>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accent1"/>
                </a:solidFill>
                <a:latin typeface="Georgia" panose="02040502050405020303" pitchFamily="18" charset="0"/>
              </a:rPr>
              <a:t>So what is the solution?</a:t>
            </a:r>
            <a:endParaRPr sz="6000" dirty="0">
              <a:solidFill>
                <a:schemeClr val="accent1"/>
              </a:solidFill>
              <a:latin typeface="Georgia" panose="02040502050405020303" pitchFamily="18" charset="0"/>
            </a:endParaRP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744" name="Google Shape;744;p18"/>
          <p:cNvGrpSpPr/>
          <p:nvPr/>
        </p:nvGrpSpPr>
        <p:grpSpPr>
          <a:xfrm>
            <a:off x="5038937" y="624256"/>
            <a:ext cx="3428994" cy="3803332"/>
            <a:chOff x="2152750" y="190500"/>
            <a:chExt cx="4293756" cy="4762499"/>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a:t>
            </a:fld>
            <a:endParaRPr>
              <a:solidFill>
                <a:schemeClr val="accent2"/>
              </a:solidFill>
            </a:endParaRPr>
          </a:p>
        </p:txBody>
      </p:sp>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213891" y="1320130"/>
            <a:ext cx="3668138" cy="205557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Apache JMeter™</a:t>
            </a:r>
            <a:r>
              <a:rPr lang="en-US" sz="2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p>
          <a:p>
            <a:pPr marL="0" lvl="0" indent="0" algn="l" rtl="0">
              <a:spcBef>
                <a:spcPts val="600"/>
              </a:spcBef>
              <a:spcAft>
                <a:spcPts val="0"/>
              </a:spcAft>
              <a:buNone/>
            </a:pPr>
            <a:r>
              <a:rPr lang="en-US"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application is open-source software, a 100% pure Java application designed to load test functional behavior and measure performance.</a:t>
            </a:r>
            <a:endParaRPr lang="en-US" sz="1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600"/>
              </a:spcBef>
              <a:spcAft>
                <a:spcPts val="0"/>
              </a:spcAft>
              <a:buNone/>
            </a:pPr>
            <a:r>
              <a:rPr lang="en-US"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It can be used to simulate a heavy load on a server, group of servers, network or object to test its strength or to analyze overall performance under different load types.</a:t>
            </a:r>
            <a:endParaRPr lang="en-US"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2292" name="Picture 4" descr="Software Performance Testing with Apache JMeter">
            <a:extLst>
              <a:ext uri="{FF2B5EF4-FFF2-40B4-BE49-F238E27FC236}">
                <a16:creationId xmlns:a16="http://schemas.microsoft.com/office/drawing/2014/main" id="{25469FDB-9AF5-6BEC-5DE5-AD3D0530B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798" y="1396487"/>
            <a:ext cx="3425569" cy="215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5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17</a:t>
            </a:fld>
            <a:endParaRPr>
              <a:solidFill>
                <a:schemeClr val="accent2"/>
              </a:solidFill>
            </a:endParaRPr>
          </a:p>
        </p:txBody>
      </p:sp>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254229" y="408697"/>
            <a:ext cx="3668138" cy="80395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JMeter Elements</a:t>
            </a:r>
            <a:endParaRPr lang="en-US" sz="2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9220" name="Picture 4" descr="JMeter Tutorial — A Comprehensive Guide To Performance Testing | by Archana  Choudary | Edureka | Medium">
            <a:extLst>
              <a:ext uri="{FF2B5EF4-FFF2-40B4-BE49-F238E27FC236}">
                <a16:creationId xmlns:a16="http://schemas.microsoft.com/office/drawing/2014/main" id="{91DC3814-3A99-AE3B-4A46-F274464F6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798" y="1399142"/>
            <a:ext cx="3437262" cy="212772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B5548F09-268F-35A5-D37F-35536514CDD2}"/>
              </a:ext>
            </a:extLst>
          </p:cNvPr>
          <p:cNvPicPr>
            <a:picLocks noChangeAspect="1"/>
          </p:cNvPicPr>
          <p:nvPr/>
        </p:nvPicPr>
        <p:blipFill rotWithShape="1">
          <a:blip r:embed="rId4"/>
          <a:srcRect l="2339" t="31080" r="64139" b="21599"/>
          <a:stretch/>
        </p:blipFill>
        <p:spPr>
          <a:xfrm>
            <a:off x="254229" y="1399141"/>
            <a:ext cx="3105916" cy="27960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43" name="Google Shape;2043;p33"/>
          <p:cNvSpPr txBox="1">
            <a:spLocks noGrp="1"/>
          </p:cNvSpPr>
          <p:nvPr>
            <p:ph type="body" idx="4294967295"/>
          </p:nvPr>
        </p:nvSpPr>
        <p:spPr>
          <a:xfrm>
            <a:off x="254229" y="408697"/>
            <a:ext cx="3668138" cy="80395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dirty="0">
                <a:solidFill>
                  <a:srgbClr val="000000"/>
                </a:solidFill>
                <a:latin typeface="Georgia" panose="02040502050405020303" pitchFamily="18" charset="0"/>
                <a:ea typeface="Open Sans" panose="020B0606030504020204" pitchFamily="34" charset="0"/>
                <a:cs typeface="Open Sans" panose="020B0606030504020204" pitchFamily="34" charset="0"/>
              </a:rPr>
              <a:t>Thread group</a:t>
            </a:r>
            <a:endParaRPr lang="en-US" sz="2800" b="0" i="0" dirty="0">
              <a:solidFill>
                <a:srgbClr val="000000"/>
              </a:solidFill>
              <a:effectLst/>
              <a:latin typeface="Georgia" panose="02040502050405020303" pitchFamily="18" charset="0"/>
              <a:ea typeface="Open Sans" panose="020B0606030504020204" pitchFamily="34" charset="0"/>
              <a:cs typeface="Open Sans" panose="020B0606030504020204" pitchFamily="34" charset="0"/>
            </a:endParaRPr>
          </a:p>
        </p:txBody>
      </p:sp>
      <p:sp>
        <p:nvSpPr>
          <p:cNvPr id="45" name="Google Shape;2043;p33">
            <a:extLst>
              <a:ext uri="{FF2B5EF4-FFF2-40B4-BE49-F238E27FC236}">
                <a16:creationId xmlns:a16="http://schemas.microsoft.com/office/drawing/2014/main" id="{D975B1D0-A5D2-7161-7EC7-BE5AAC45A085}"/>
              </a:ext>
            </a:extLst>
          </p:cNvPr>
          <p:cNvSpPr txBox="1">
            <a:spLocks/>
          </p:cNvSpPr>
          <p:nvPr/>
        </p:nvSpPr>
        <p:spPr>
          <a:xfrm>
            <a:off x="343829" y="997163"/>
            <a:ext cx="3668138" cy="8039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Access through:</a:t>
            </a:r>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47697D5-C3D6-CF2F-24F3-72B4EC68A355}"/>
              </a:ext>
            </a:extLst>
          </p:cNvPr>
          <p:cNvPicPr>
            <a:picLocks noChangeAspect="1"/>
          </p:cNvPicPr>
          <p:nvPr/>
        </p:nvPicPr>
        <p:blipFill rotWithShape="1">
          <a:blip r:embed="rId3"/>
          <a:srcRect t="7926" r="55581" b="40375"/>
          <a:stretch/>
        </p:blipFill>
        <p:spPr>
          <a:xfrm>
            <a:off x="198977" y="1755975"/>
            <a:ext cx="3811938" cy="2494499"/>
          </a:xfrm>
          <a:prstGeom prst="rect">
            <a:avLst/>
          </a:prstGeom>
        </p:spPr>
      </p:pic>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grpSp>
      <p:pic>
        <p:nvPicPr>
          <p:cNvPr id="3" name="Picture 2">
            <a:extLst>
              <a:ext uri="{FF2B5EF4-FFF2-40B4-BE49-F238E27FC236}">
                <a16:creationId xmlns:a16="http://schemas.microsoft.com/office/drawing/2014/main" id="{827FC44F-97E3-82E2-40AA-29B02C09DC24}"/>
              </a:ext>
            </a:extLst>
          </p:cNvPr>
          <p:cNvPicPr>
            <a:picLocks noChangeAspect="1"/>
          </p:cNvPicPr>
          <p:nvPr/>
        </p:nvPicPr>
        <p:blipFill rotWithShape="1">
          <a:blip r:embed="rId4"/>
          <a:srcRect l="36748" t="29975" r="-1" b="17351"/>
          <a:stretch/>
        </p:blipFill>
        <p:spPr>
          <a:xfrm>
            <a:off x="4432926" y="1399141"/>
            <a:ext cx="3439225" cy="2126258"/>
          </a:xfrm>
          <a:prstGeom prst="rect">
            <a:avLst/>
          </a:prstGeom>
          <a:ln w="19050">
            <a:solidFill>
              <a:schemeClr val="tx1">
                <a:lumMod val="50000"/>
              </a:schemeClr>
            </a:solidFill>
          </a:ln>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latin typeface="Open Sans" panose="020B0606030504020204" pitchFamily="34" charset="0"/>
                <a:ea typeface="Open Sans" panose="020B0606030504020204" pitchFamily="34" charset="0"/>
                <a:cs typeface="Open Sans" panose="020B0606030504020204" pitchFamily="34" charset="0"/>
              </a:rPr>
              <a:t>18</a:t>
            </a:fld>
            <a:endParaRPr>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58164827-FDF3-3BAE-BD4C-887F08496572}"/>
              </a:ext>
            </a:extLst>
          </p:cNvPr>
          <p:cNvPicPr>
            <a:picLocks noChangeAspect="1"/>
          </p:cNvPicPr>
          <p:nvPr/>
        </p:nvPicPr>
        <p:blipFill>
          <a:blip r:embed="rId5"/>
          <a:stretch>
            <a:fillRect/>
          </a:stretch>
        </p:blipFill>
        <p:spPr>
          <a:xfrm>
            <a:off x="198977" y="122271"/>
            <a:ext cx="8701563" cy="4898957"/>
          </a:xfrm>
          <a:prstGeom prst="rect">
            <a:avLst/>
          </a:prstGeom>
        </p:spPr>
      </p:pic>
      <p:sp>
        <p:nvSpPr>
          <p:cNvPr id="8" name="TextBox 7">
            <a:extLst>
              <a:ext uri="{FF2B5EF4-FFF2-40B4-BE49-F238E27FC236}">
                <a16:creationId xmlns:a16="http://schemas.microsoft.com/office/drawing/2014/main" id="{846FAE54-457C-5CB5-1F77-D3D46ADB137D}"/>
              </a:ext>
            </a:extLst>
          </p:cNvPr>
          <p:cNvSpPr txBox="1"/>
          <p:nvPr/>
        </p:nvSpPr>
        <p:spPr>
          <a:xfrm>
            <a:off x="2953431" y="1441474"/>
            <a:ext cx="2848486" cy="307777"/>
          </a:xfrm>
          <a:prstGeom prst="rect">
            <a:avLst/>
          </a:prstGeom>
          <a:noFill/>
        </p:spPr>
        <p:txBody>
          <a:bodyPr wrap="square" rtlCol="0">
            <a:spAutoFit/>
          </a:bodyPr>
          <a:lstStyle/>
          <a:p>
            <a:pPr algn="r" rtl="1"/>
            <a:r>
              <a:rPr lang="he-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rPr>
              <a:t>מה לעשות בעת כישלון</a:t>
            </a:r>
            <a:endParaRPr lang="en-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4C4D0A0D-FE9E-AF9B-4D09-1A37838733BD}"/>
              </a:ext>
            </a:extLst>
          </p:cNvPr>
          <p:cNvSpPr txBox="1"/>
          <p:nvPr/>
        </p:nvSpPr>
        <p:spPr>
          <a:xfrm>
            <a:off x="3693647" y="2525691"/>
            <a:ext cx="2848486" cy="307777"/>
          </a:xfrm>
          <a:prstGeom prst="rect">
            <a:avLst/>
          </a:prstGeom>
          <a:noFill/>
        </p:spPr>
        <p:txBody>
          <a:bodyPr wrap="square" rtlCol="0">
            <a:spAutoFit/>
          </a:bodyPr>
          <a:lstStyle/>
          <a:p>
            <a:r>
              <a:rPr lang="he-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rPr>
              <a:t>מספר חזרות</a:t>
            </a:r>
            <a:endParaRPr lang="en-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4A28FBA1-DBE8-A877-34CF-94DBF579D513}"/>
              </a:ext>
            </a:extLst>
          </p:cNvPr>
          <p:cNvSpPr txBox="1"/>
          <p:nvPr/>
        </p:nvSpPr>
        <p:spPr>
          <a:xfrm>
            <a:off x="3708844" y="2115741"/>
            <a:ext cx="2848486" cy="307777"/>
          </a:xfrm>
          <a:prstGeom prst="rect">
            <a:avLst/>
          </a:prstGeom>
          <a:noFill/>
        </p:spPr>
        <p:txBody>
          <a:bodyPr wrap="square" rtlCol="0">
            <a:spAutoFit/>
          </a:bodyPr>
          <a:lstStyle/>
          <a:p>
            <a:r>
              <a:rPr lang="he-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rPr>
              <a:t>מספר טרדים</a:t>
            </a:r>
            <a:endParaRPr lang="en-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C569C897-A9E8-B58F-1E3C-2AF96F771908}"/>
              </a:ext>
            </a:extLst>
          </p:cNvPr>
          <p:cNvSpPr txBox="1"/>
          <p:nvPr/>
        </p:nvSpPr>
        <p:spPr>
          <a:xfrm>
            <a:off x="3653592" y="2300898"/>
            <a:ext cx="2848486" cy="307777"/>
          </a:xfrm>
          <a:prstGeom prst="rect">
            <a:avLst/>
          </a:prstGeom>
          <a:noFill/>
        </p:spPr>
        <p:txBody>
          <a:bodyPr wrap="square" rtlCol="0">
            <a:spAutoFit/>
          </a:bodyPr>
          <a:lstStyle/>
          <a:p>
            <a:r>
              <a:rPr lang="he-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rPr>
              <a:t>מרווח זמן בין כל הפעלה של טרד</a:t>
            </a:r>
            <a:endParaRPr lang="en-IL" b="1" dirty="0">
              <a:solidFill>
                <a:srgbClr val="FF0000"/>
              </a:solidFill>
              <a:effectLst>
                <a:glow rad="63500">
                  <a:schemeClr val="tx2">
                    <a:lumMod val="10000"/>
                    <a:alpha val="40000"/>
                  </a:schemeClr>
                </a:glo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6790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254229" y="408697"/>
            <a:ext cx="3668138" cy="80395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Samplers</a:t>
            </a:r>
            <a:endParaRPr lang="en-US" sz="2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CEAEFB14-82B4-F857-BE71-B4040F1DEEC3}"/>
              </a:ext>
            </a:extLst>
          </p:cNvPr>
          <p:cNvPicPr>
            <a:picLocks noChangeAspect="1"/>
          </p:cNvPicPr>
          <p:nvPr/>
        </p:nvPicPr>
        <p:blipFill rotWithShape="1">
          <a:blip r:embed="rId3"/>
          <a:srcRect l="35903" t="10338" b="19435"/>
          <a:stretch/>
        </p:blipFill>
        <p:spPr>
          <a:xfrm>
            <a:off x="4417763" y="1354382"/>
            <a:ext cx="3459483" cy="2215505"/>
          </a:xfrm>
          <a:prstGeom prst="rect">
            <a:avLst/>
          </a:prstGeom>
        </p:spPr>
      </p:pic>
      <p:sp>
        <p:nvSpPr>
          <p:cNvPr id="43" name="Google Shape;2043;p33">
            <a:extLst>
              <a:ext uri="{FF2B5EF4-FFF2-40B4-BE49-F238E27FC236}">
                <a16:creationId xmlns:a16="http://schemas.microsoft.com/office/drawing/2014/main" id="{150C93BE-02E1-EA8E-D655-59D213AB0A97}"/>
              </a:ext>
            </a:extLst>
          </p:cNvPr>
          <p:cNvSpPr txBox="1">
            <a:spLocks/>
          </p:cNvSpPr>
          <p:nvPr/>
        </p:nvSpPr>
        <p:spPr>
          <a:xfrm>
            <a:off x="343829" y="997163"/>
            <a:ext cx="3668138" cy="8039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Access through:</a:t>
            </a:r>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F4131B74-B5C7-8FB5-387A-9221AA2242E6}"/>
              </a:ext>
            </a:extLst>
          </p:cNvPr>
          <p:cNvPicPr>
            <a:picLocks noChangeAspect="1"/>
          </p:cNvPicPr>
          <p:nvPr/>
        </p:nvPicPr>
        <p:blipFill rotWithShape="1">
          <a:blip r:embed="rId4"/>
          <a:srcRect l="10609" t="9249" r="34349" b="8429"/>
          <a:stretch/>
        </p:blipFill>
        <p:spPr>
          <a:xfrm>
            <a:off x="182892" y="1684805"/>
            <a:ext cx="3842035" cy="3232214"/>
          </a:xfrm>
          <a:prstGeom prst="rect">
            <a:avLst/>
          </a:prstGeom>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19</a:t>
            </a:fld>
            <a:endParaRPr>
              <a:solidFill>
                <a:schemeClr val="accent2"/>
              </a:solidFill>
            </a:endParaRPr>
          </a:p>
        </p:txBody>
      </p:sp>
      <p:grpSp>
        <p:nvGrpSpPr>
          <p:cNvPr id="2" name="Group 1">
            <a:extLst>
              <a:ext uri="{FF2B5EF4-FFF2-40B4-BE49-F238E27FC236}">
                <a16:creationId xmlns:a16="http://schemas.microsoft.com/office/drawing/2014/main" id="{191CE33D-E02C-75C2-D40D-FA956E01D48E}"/>
              </a:ext>
            </a:extLst>
          </p:cNvPr>
          <p:cNvGrpSpPr/>
          <p:nvPr/>
        </p:nvGrpSpPr>
        <p:grpSpPr>
          <a:xfrm>
            <a:off x="60935" y="62521"/>
            <a:ext cx="10129755" cy="5018457"/>
            <a:chOff x="38075" y="86893"/>
            <a:chExt cx="10129755" cy="5018457"/>
          </a:xfrm>
        </p:grpSpPr>
        <p:pic>
          <p:nvPicPr>
            <p:cNvPr id="10" name="Picture 9">
              <a:extLst>
                <a:ext uri="{FF2B5EF4-FFF2-40B4-BE49-F238E27FC236}">
                  <a16:creationId xmlns:a16="http://schemas.microsoft.com/office/drawing/2014/main" id="{B4C1AA3F-443B-42EC-D5A5-C4CD3B132DDC}"/>
                </a:ext>
              </a:extLst>
            </p:cNvPr>
            <p:cNvPicPr>
              <a:picLocks noChangeAspect="1"/>
            </p:cNvPicPr>
            <p:nvPr/>
          </p:nvPicPr>
          <p:blipFill>
            <a:blip r:embed="rId5"/>
            <a:stretch>
              <a:fillRect/>
            </a:stretch>
          </p:blipFill>
          <p:spPr>
            <a:xfrm>
              <a:off x="38075" y="86893"/>
              <a:ext cx="8961108" cy="5018457"/>
            </a:xfrm>
            <a:prstGeom prst="rect">
              <a:avLst/>
            </a:prstGeom>
          </p:spPr>
        </p:pic>
        <p:sp>
          <p:nvSpPr>
            <p:cNvPr id="44" name="TextBox 43">
              <a:extLst>
                <a:ext uri="{FF2B5EF4-FFF2-40B4-BE49-F238E27FC236}">
                  <a16:creationId xmlns:a16="http://schemas.microsoft.com/office/drawing/2014/main" id="{F802F62E-44FE-425A-2FE9-E4C1567A3E3D}"/>
                </a:ext>
              </a:extLst>
            </p:cNvPr>
            <p:cNvSpPr txBox="1"/>
            <p:nvPr/>
          </p:nvSpPr>
          <p:spPr>
            <a:xfrm>
              <a:off x="3357935" y="990136"/>
              <a:ext cx="2848486" cy="307777"/>
            </a:xfrm>
            <a:prstGeom prst="rect">
              <a:avLst/>
            </a:prstGeom>
            <a:noFill/>
          </p:spPr>
          <p:txBody>
            <a:bodyPr wrap="square" rtlCol="0">
              <a:spAutoFit/>
            </a:bodyPr>
            <a:lstStyle/>
            <a:p>
              <a:r>
                <a:rPr lang="he-IL" b="1" dirty="0">
                  <a:solidFill>
                    <a:srgbClr val="FF0000"/>
                  </a:solidFill>
                  <a:effectLst/>
                </a:rPr>
                <a:t>שם לבדיקה</a:t>
              </a:r>
              <a:endParaRPr lang="en-IL" b="1" dirty="0">
                <a:solidFill>
                  <a:srgbClr val="FF0000"/>
                </a:solidFill>
                <a:effectLst/>
              </a:endParaRPr>
            </a:p>
          </p:txBody>
        </p:sp>
        <p:sp>
          <p:nvSpPr>
            <p:cNvPr id="45" name="TextBox 44">
              <a:extLst>
                <a:ext uri="{FF2B5EF4-FFF2-40B4-BE49-F238E27FC236}">
                  <a16:creationId xmlns:a16="http://schemas.microsoft.com/office/drawing/2014/main" id="{89F56E90-8413-AB94-2BDD-345FF372BE14}"/>
                </a:ext>
              </a:extLst>
            </p:cNvPr>
            <p:cNvSpPr txBox="1"/>
            <p:nvPr/>
          </p:nvSpPr>
          <p:spPr>
            <a:xfrm>
              <a:off x="4912733" y="1830877"/>
              <a:ext cx="2848486" cy="307777"/>
            </a:xfrm>
            <a:prstGeom prst="rect">
              <a:avLst/>
            </a:prstGeom>
            <a:noFill/>
          </p:spPr>
          <p:txBody>
            <a:bodyPr wrap="square" rtlCol="0">
              <a:spAutoFit/>
            </a:bodyPr>
            <a:lstStyle/>
            <a:p>
              <a:r>
                <a:rPr lang="he-IL" b="1" dirty="0">
                  <a:solidFill>
                    <a:srgbClr val="FF0000"/>
                  </a:solidFill>
                  <a:effectLst/>
                </a:rPr>
                <a:t>שם השרת</a:t>
              </a:r>
              <a:endParaRPr lang="en-IL" b="1" dirty="0">
                <a:solidFill>
                  <a:srgbClr val="FF0000"/>
                </a:solidFill>
                <a:effectLst/>
              </a:endParaRPr>
            </a:p>
          </p:txBody>
        </p:sp>
        <p:sp>
          <p:nvSpPr>
            <p:cNvPr id="46" name="TextBox 45">
              <a:extLst>
                <a:ext uri="{FF2B5EF4-FFF2-40B4-BE49-F238E27FC236}">
                  <a16:creationId xmlns:a16="http://schemas.microsoft.com/office/drawing/2014/main" id="{CC9F3E4B-3CBF-7850-A30E-6CC9610D6CEB}"/>
                </a:ext>
              </a:extLst>
            </p:cNvPr>
            <p:cNvSpPr txBox="1"/>
            <p:nvPr/>
          </p:nvSpPr>
          <p:spPr>
            <a:xfrm>
              <a:off x="7319344" y="1681128"/>
              <a:ext cx="2848486" cy="307777"/>
            </a:xfrm>
            <a:prstGeom prst="rect">
              <a:avLst/>
            </a:prstGeom>
            <a:noFill/>
          </p:spPr>
          <p:txBody>
            <a:bodyPr wrap="square" rtlCol="0">
              <a:spAutoFit/>
            </a:bodyPr>
            <a:lstStyle/>
            <a:p>
              <a:r>
                <a:rPr lang="he-IL" b="1" dirty="0">
                  <a:solidFill>
                    <a:srgbClr val="FF0000"/>
                  </a:solidFill>
                </a:rPr>
                <a:t>פורט ל</a:t>
              </a:r>
              <a:r>
                <a:rPr lang="he-IL" b="1" dirty="0">
                  <a:solidFill>
                    <a:srgbClr val="FF0000"/>
                  </a:solidFill>
                  <a:effectLst/>
                </a:rPr>
                <a:t>חיבור לוקלי</a:t>
              </a:r>
              <a:endParaRPr lang="en-IL" b="1" dirty="0">
                <a:solidFill>
                  <a:srgbClr val="FF0000"/>
                </a:solidFill>
                <a:effectLst/>
              </a:endParaRPr>
            </a:p>
          </p:txBody>
        </p:sp>
        <p:sp>
          <p:nvSpPr>
            <p:cNvPr id="47" name="TextBox 46">
              <a:extLst>
                <a:ext uri="{FF2B5EF4-FFF2-40B4-BE49-F238E27FC236}">
                  <a16:creationId xmlns:a16="http://schemas.microsoft.com/office/drawing/2014/main" id="{B05244ED-5384-957E-23A7-365C39DE1E80}"/>
                </a:ext>
              </a:extLst>
            </p:cNvPr>
            <p:cNvSpPr txBox="1"/>
            <p:nvPr/>
          </p:nvSpPr>
          <p:spPr>
            <a:xfrm>
              <a:off x="4347554" y="2138654"/>
              <a:ext cx="2848486" cy="307777"/>
            </a:xfrm>
            <a:prstGeom prst="rect">
              <a:avLst/>
            </a:prstGeom>
            <a:noFill/>
          </p:spPr>
          <p:txBody>
            <a:bodyPr wrap="square" rtlCol="0">
              <a:spAutoFit/>
            </a:bodyPr>
            <a:lstStyle/>
            <a:p>
              <a:r>
                <a:rPr lang="he-IL" b="1" dirty="0">
                  <a:solidFill>
                    <a:srgbClr val="FF0000"/>
                  </a:solidFill>
                  <a:effectLst/>
                </a:rPr>
                <a:t>הנתיב לפנייה (הבקשה/פעולה רצויה)</a:t>
              </a:r>
              <a:endParaRPr lang="en-IL" b="1" dirty="0">
                <a:solidFill>
                  <a:srgbClr val="FF0000"/>
                </a:solidFill>
                <a:effectLst/>
              </a:endParaRPr>
            </a:p>
          </p:txBody>
        </p:sp>
        <p:sp>
          <p:nvSpPr>
            <p:cNvPr id="83" name="TextBox 82">
              <a:extLst>
                <a:ext uri="{FF2B5EF4-FFF2-40B4-BE49-F238E27FC236}">
                  <a16:creationId xmlns:a16="http://schemas.microsoft.com/office/drawing/2014/main" id="{FC6056E2-0B8D-CAB0-3C13-E323E7C2CF09}"/>
                </a:ext>
              </a:extLst>
            </p:cNvPr>
            <p:cNvSpPr txBox="1"/>
            <p:nvPr/>
          </p:nvSpPr>
          <p:spPr>
            <a:xfrm>
              <a:off x="2958416" y="1988901"/>
              <a:ext cx="2848486" cy="307777"/>
            </a:xfrm>
            <a:prstGeom prst="rect">
              <a:avLst/>
            </a:prstGeom>
            <a:noFill/>
          </p:spPr>
          <p:txBody>
            <a:bodyPr wrap="square" rtlCol="0">
              <a:spAutoFit/>
            </a:bodyPr>
            <a:lstStyle/>
            <a:p>
              <a:r>
                <a:rPr lang="he-IL" b="1" dirty="0">
                  <a:solidFill>
                    <a:srgbClr val="FF0000"/>
                  </a:solidFill>
                  <a:effectLst/>
                </a:rPr>
                <a:t>סוג בקשה</a:t>
              </a:r>
              <a:endParaRPr lang="en-IL" b="1" dirty="0">
                <a:solidFill>
                  <a:srgbClr val="FF0000"/>
                </a:solidFill>
                <a:effectLst/>
              </a:endParaRPr>
            </a:p>
          </p:txBody>
        </p:sp>
      </p:grpSp>
    </p:spTree>
    <p:extLst>
      <p:ext uri="{BB962C8B-B14F-4D97-AF65-F5344CB8AC3E}">
        <p14:creationId xmlns:p14="http://schemas.microsoft.com/office/powerpoint/2010/main" val="35933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Georgia" panose="02040502050405020303" pitchFamily="18" charset="0"/>
              </a:rPr>
              <a:t>Load &amp; Stress</a:t>
            </a:r>
            <a:br>
              <a:rPr lang="en" dirty="0">
                <a:latin typeface="Georgia" panose="02040502050405020303" pitchFamily="18" charset="0"/>
              </a:rPr>
            </a:br>
            <a:r>
              <a:rPr lang="en" dirty="0">
                <a:latin typeface="Georgia" panose="02040502050405020303" pitchFamily="18" charset="0"/>
              </a:rPr>
              <a:t>Testing</a:t>
            </a:r>
            <a:endParaRPr dirty="0">
              <a:latin typeface="Georgia" panose="020405020504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254229" y="408697"/>
            <a:ext cx="3668138" cy="80395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Listeners</a:t>
            </a:r>
            <a:endParaRPr lang="en-US" sz="2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9E857F5E-C2BB-C294-375C-58E8340C64DD}"/>
              </a:ext>
            </a:extLst>
          </p:cNvPr>
          <p:cNvPicPr>
            <a:picLocks noChangeAspect="1"/>
          </p:cNvPicPr>
          <p:nvPr/>
        </p:nvPicPr>
        <p:blipFill rotWithShape="1">
          <a:blip r:embed="rId3"/>
          <a:srcRect l="37711" t="9113" b="21959"/>
          <a:stretch/>
        </p:blipFill>
        <p:spPr>
          <a:xfrm>
            <a:off x="4427532" y="1388125"/>
            <a:ext cx="3458279" cy="2151523"/>
          </a:xfrm>
          <a:prstGeom prst="rect">
            <a:avLst/>
          </a:prstGeom>
          <a:ln>
            <a:solidFill>
              <a:schemeClr val="tx1">
                <a:lumMod val="50000"/>
              </a:schemeClr>
            </a:solidFill>
          </a:ln>
        </p:spPr>
      </p:pic>
      <p:sp>
        <p:nvSpPr>
          <p:cNvPr id="41" name="Google Shape;2043;p33">
            <a:extLst>
              <a:ext uri="{FF2B5EF4-FFF2-40B4-BE49-F238E27FC236}">
                <a16:creationId xmlns:a16="http://schemas.microsoft.com/office/drawing/2014/main" id="{7C118AE8-EB27-F735-E56C-82583A92089F}"/>
              </a:ext>
            </a:extLst>
          </p:cNvPr>
          <p:cNvSpPr txBox="1">
            <a:spLocks/>
          </p:cNvSpPr>
          <p:nvPr/>
        </p:nvSpPr>
        <p:spPr>
          <a:xfrm>
            <a:off x="343829" y="997163"/>
            <a:ext cx="3668138" cy="8039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Access through:</a:t>
            </a:r>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DE2F7980-F184-6719-D3A4-C3B7A1D538EB}"/>
              </a:ext>
            </a:extLst>
          </p:cNvPr>
          <p:cNvPicPr>
            <a:picLocks noChangeAspect="1"/>
          </p:cNvPicPr>
          <p:nvPr/>
        </p:nvPicPr>
        <p:blipFill rotWithShape="1">
          <a:blip r:embed="rId4"/>
          <a:srcRect l="11835" t="15018" r="17463" b="7963"/>
          <a:stretch/>
        </p:blipFill>
        <p:spPr>
          <a:xfrm>
            <a:off x="135216" y="1659259"/>
            <a:ext cx="3754273" cy="2299295"/>
          </a:xfrm>
          <a:prstGeom prst="rect">
            <a:avLst/>
          </a:prstGeom>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20</a:t>
            </a:fld>
            <a:endParaRPr>
              <a:solidFill>
                <a:schemeClr val="accent2"/>
              </a:solidFill>
            </a:endParaRPr>
          </a:p>
        </p:txBody>
      </p:sp>
      <p:grpSp>
        <p:nvGrpSpPr>
          <p:cNvPr id="6" name="Group 5">
            <a:extLst>
              <a:ext uri="{FF2B5EF4-FFF2-40B4-BE49-F238E27FC236}">
                <a16:creationId xmlns:a16="http://schemas.microsoft.com/office/drawing/2014/main" id="{2AA97453-1DDA-9DCC-978A-BDFBDAF05F7D}"/>
              </a:ext>
            </a:extLst>
          </p:cNvPr>
          <p:cNvGrpSpPr/>
          <p:nvPr/>
        </p:nvGrpSpPr>
        <p:grpSpPr>
          <a:xfrm>
            <a:off x="-206754" y="107660"/>
            <a:ext cx="9162720" cy="4928179"/>
            <a:chOff x="-226462" y="107660"/>
            <a:chExt cx="9162720" cy="4928179"/>
          </a:xfrm>
        </p:grpSpPr>
        <p:pic>
          <p:nvPicPr>
            <p:cNvPr id="5" name="Picture 4">
              <a:extLst>
                <a:ext uri="{FF2B5EF4-FFF2-40B4-BE49-F238E27FC236}">
                  <a16:creationId xmlns:a16="http://schemas.microsoft.com/office/drawing/2014/main" id="{F5B713CD-2412-9437-7FD1-CB98A53F0AFA}"/>
                </a:ext>
              </a:extLst>
            </p:cNvPr>
            <p:cNvPicPr>
              <a:picLocks noChangeAspect="1"/>
            </p:cNvPicPr>
            <p:nvPr/>
          </p:nvPicPr>
          <p:blipFill>
            <a:blip r:embed="rId5"/>
            <a:stretch>
              <a:fillRect/>
            </a:stretch>
          </p:blipFill>
          <p:spPr>
            <a:xfrm>
              <a:off x="207742" y="107660"/>
              <a:ext cx="8728516" cy="4928179"/>
            </a:xfrm>
            <a:prstGeom prst="rect">
              <a:avLst/>
            </a:prstGeom>
          </p:spPr>
        </p:pic>
        <p:sp>
          <p:nvSpPr>
            <p:cNvPr id="44" name="TextBox 43">
              <a:extLst>
                <a:ext uri="{FF2B5EF4-FFF2-40B4-BE49-F238E27FC236}">
                  <a16:creationId xmlns:a16="http://schemas.microsoft.com/office/drawing/2014/main" id="{F389875A-D818-32EA-298B-83A52A5FADF2}"/>
                </a:ext>
              </a:extLst>
            </p:cNvPr>
            <p:cNvSpPr txBox="1"/>
            <p:nvPr/>
          </p:nvSpPr>
          <p:spPr>
            <a:xfrm>
              <a:off x="-226462" y="2158751"/>
              <a:ext cx="2848486" cy="461665"/>
            </a:xfrm>
            <a:prstGeom prst="rect">
              <a:avLst/>
            </a:prstGeom>
            <a:noFill/>
          </p:spPr>
          <p:txBody>
            <a:bodyPr wrap="square" rtlCol="0">
              <a:spAutoFit/>
            </a:bodyPr>
            <a:lstStyle/>
            <a:p>
              <a:pPr algn="r"/>
              <a:r>
                <a:rPr lang="he-IL" sz="1200" b="1" dirty="0">
                  <a:solidFill>
                    <a:srgbClr val="FF0000"/>
                  </a:solidFill>
                  <a:effectLst/>
                </a:rPr>
                <a:t>פלט אחרי ששומרים ומריצים את הטסט(נשמר גם כקובץ זמני בדוקס)</a:t>
              </a:r>
              <a:endParaRPr lang="en-IL" sz="1200" b="1" dirty="0">
                <a:solidFill>
                  <a:srgbClr val="FF0000"/>
                </a:solidFill>
                <a:effectLst/>
              </a:endParaRPr>
            </a:p>
          </p:txBody>
        </p:sp>
        <p:sp>
          <p:nvSpPr>
            <p:cNvPr id="45" name="TextBox 44">
              <a:extLst>
                <a:ext uri="{FF2B5EF4-FFF2-40B4-BE49-F238E27FC236}">
                  <a16:creationId xmlns:a16="http://schemas.microsoft.com/office/drawing/2014/main" id="{B2005C4F-CF07-A530-A6FC-19764B79A219}"/>
                </a:ext>
              </a:extLst>
            </p:cNvPr>
            <p:cNvSpPr txBox="1"/>
            <p:nvPr/>
          </p:nvSpPr>
          <p:spPr>
            <a:xfrm>
              <a:off x="7976959" y="2449514"/>
              <a:ext cx="932492" cy="461665"/>
            </a:xfrm>
            <a:prstGeom prst="rect">
              <a:avLst/>
            </a:prstGeom>
            <a:noFill/>
          </p:spPr>
          <p:txBody>
            <a:bodyPr wrap="square" rtlCol="0">
              <a:spAutoFit/>
            </a:bodyPr>
            <a:lstStyle/>
            <a:p>
              <a:pPr algn="r" rtl="1"/>
              <a:r>
                <a:rPr lang="he-IL" sz="1200" b="1" dirty="0">
                  <a:solidFill>
                    <a:srgbClr val="FF0000"/>
                  </a:solidFill>
                  <a:effectLst/>
                </a:rPr>
                <a:t>זמן התחברות</a:t>
              </a:r>
              <a:endParaRPr lang="en-IL" sz="1200" b="1" dirty="0">
                <a:solidFill>
                  <a:srgbClr val="FF0000"/>
                </a:solidFill>
                <a:effectLst/>
              </a:endParaRPr>
            </a:p>
          </p:txBody>
        </p:sp>
        <p:sp>
          <p:nvSpPr>
            <p:cNvPr id="46" name="TextBox 45">
              <a:extLst>
                <a:ext uri="{FF2B5EF4-FFF2-40B4-BE49-F238E27FC236}">
                  <a16:creationId xmlns:a16="http://schemas.microsoft.com/office/drawing/2014/main" id="{475B3DD8-1D51-6357-638E-A4D440D63881}"/>
                </a:ext>
              </a:extLst>
            </p:cNvPr>
            <p:cNvSpPr txBox="1"/>
            <p:nvPr/>
          </p:nvSpPr>
          <p:spPr>
            <a:xfrm>
              <a:off x="7366032" y="2457446"/>
              <a:ext cx="932492" cy="646331"/>
            </a:xfrm>
            <a:prstGeom prst="rect">
              <a:avLst/>
            </a:prstGeom>
            <a:noFill/>
          </p:spPr>
          <p:txBody>
            <a:bodyPr wrap="square" rtlCol="0">
              <a:spAutoFit/>
            </a:bodyPr>
            <a:lstStyle/>
            <a:p>
              <a:pPr algn="r" rtl="1"/>
              <a:r>
                <a:rPr lang="he-IL" sz="1200" b="1" dirty="0">
                  <a:solidFill>
                    <a:srgbClr val="FF0000"/>
                  </a:solidFill>
                  <a:effectLst/>
                </a:rPr>
                <a:t>משך זמן ביצוע פעולה</a:t>
              </a:r>
              <a:endParaRPr lang="en-IL" sz="1200" b="1" dirty="0">
                <a:solidFill>
                  <a:srgbClr val="FF0000"/>
                </a:solidFill>
                <a:effectLst/>
              </a:endParaRPr>
            </a:p>
          </p:txBody>
        </p:sp>
        <p:sp>
          <p:nvSpPr>
            <p:cNvPr id="47" name="TextBox 46">
              <a:extLst>
                <a:ext uri="{FF2B5EF4-FFF2-40B4-BE49-F238E27FC236}">
                  <a16:creationId xmlns:a16="http://schemas.microsoft.com/office/drawing/2014/main" id="{7E44CF19-2C20-3613-3728-1504AB8EEE94}"/>
                </a:ext>
              </a:extLst>
            </p:cNvPr>
            <p:cNvSpPr txBox="1"/>
            <p:nvPr/>
          </p:nvSpPr>
          <p:spPr>
            <a:xfrm>
              <a:off x="6660259" y="2479281"/>
              <a:ext cx="1028568" cy="415498"/>
            </a:xfrm>
            <a:prstGeom prst="rect">
              <a:avLst/>
            </a:prstGeom>
            <a:noFill/>
          </p:spPr>
          <p:txBody>
            <a:bodyPr wrap="square" rtlCol="0">
              <a:spAutoFit/>
            </a:bodyPr>
            <a:lstStyle/>
            <a:p>
              <a:pPr algn="r" rtl="1"/>
              <a:r>
                <a:rPr lang="he-IL" sz="1050" b="1" dirty="0">
                  <a:solidFill>
                    <a:srgbClr val="FF0000"/>
                  </a:solidFill>
                  <a:effectLst/>
                </a:rPr>
                <a:t>גודל מידע שנשלח</a:t>
              </a:r>
              <a:endParaRPr lang="en-IL" sz="1050" b="1" dirty="0">
                <a:solidFill>
                  <a:srgbClr val="FF0000"/>
                </a:solidFill>
                <a:effectLst/>
              </a:endParaRPr>
            </a:p>
          </p:txBody>
        </p:sp>
        <p:sp>
          <p:nvSpPr>
            <p:cNvPr id="48" name="TextBox 47">
              <a:extLst>
                <a:ext uri="{FF2B5EF4-FFF2-40B4-BE49-F238E27FC236}">
                  <a16:creationId xmlns:a16="http://schemas.microsoft.com/office/drawing/2014/main" id="{29B06109-6D2A-7F6E-4145-C052A92B9432}"/>
                </a:ext>
              </a:extLst>
            </p:cNvPr>
            <p:cNvSpPr txBox="1"/>
            <p:nvPr/>
          </p:nvSpPr>
          <p:spPr>
            <a:xfrm>
              <a:off x="4805296" y="1659259"/>
              <a:ext cx="932492" cy="461665"/>
            </a:xfrm>
            <a:prstGeom prst="rect">
              <a:avLst/>
            </a:prstGeom>
            <a:noFill/>
          </p:spPr>
          <p:txBody>
            <a:bodyPr wrap="square" rtlCol="0">
              <a:spAutoFit/>
            </a:bodyPr>
            <a:lstStyle/>
            <a:p>
              <a:pPr algn="r" rtl="1"/>
              <a:r>
                <a:rPr lang="he-IL" sz="1200" b="1" dirty="0">
                  <a:solidFill>
                    <a:srgbClr val="FF0000"/>
                  </a:solidFill>
                  <a:effectLst/>
                </a:rPr>
                <a:t>זמן הדגימת נתונים</a:t>
              </a:r>
              <a:endParaRPr lang="en-IL" sz="1200" b="1" dirty="0">
                <a:solidFill>
                  <a:srgbClr val="FF0000"/>
                </a:solidFill>
                <a:effectLst/>
              </a:endParaRPr>
            </a:p>
          </p:txBody>
        </p:sp>
        <p:sp>
          <p:nvSpPr>
            <p:cNvPr id="49" name="TextBox 48">
              <a:extLst>
                <a:ext uri="{FF2B5EF4-FFF2-40B4-BE49-F238E27FC236}">
                  <a16:creationId xmlns:a16="http://schemas.microsoft.com/office/drawing/2014/main" id="{24254CF1-BA3E-911C-A7CC-6256F7673479}"/>
                </a:ext>
              </a:extLst>
            </p:cNvPr>
            <p:cNvSpPr txBox="1"/>
            <p:nvPr/>
          </p:nvSpPr>
          <p:spPr>
            <a:xfrm>
              <a:off x="5533546" y="2485005"/>
              <a:ext cx="932492" cy="276999"/>
            </a:xfrm>
            <a:prstGeom prst="rect">
              <a:avLst/>
            </a:prstGeom>
            <a:noFill/>
          </p:spPr>
          <p:txBody>
            <a:bodyPr wrap="square" rtlCol="0">
              <a:spAutoFit/>
            </a:bodyPr>
            <a:lstStyle/>
            <a:p>
              <a:pPr algn="r" rtl="1"/>
              <a:r>
                <a:rPr lang="he-IL" sz="1200" b="1" dirty="0">
                  <a:solidFill>
                    <a:srgbClr val="FF0000"/>
                  </a:solidFill>
                  <a:effectLst/>
                </a:rPr>
                <a:t>הצליח\נכשל</a:t>
              </a:r>
              <a:endParaRPr lang="en-IL" sz="1200" b="1" dirty="0">
                <a:solidFill>
                  <a:srgbClr val="FF0000"/>
                </a:solidFill>
                <a:effectLst/>
              </a:endParaRPr>
            </a:p>
          </p:txBody>
        </p:sp>
        <p:sp>
          <p:nvSpPr>
            <p:cNvPr id="52" name="TextBox 51">
              <a:extLst>
                <a:ext uri="{FF2B5EF4-FFF2-40B4-BE49-F238E27FC236}">
                  <a16:creationId xmlns:a16="http://schemas.microsoft.com/office/drawing/2014/main" id="{9887C9AD-7515-1ADE-3B82-DBD6BB1EBE85}"/>
                </a:ext>
              </a:extLst>
            </p:cNvPr>
            <p:cNvSpPr txBox="1"/>
            <p:nvPr/>
          </p:nvSpPr>
          <p:spPr>
            <a:xfrm>
              <a:off x="3314732" y="2456197"/>
              <a:ext cx="1209125" cy="461665"/>
            </a:xfrm>
            <a:prstGeom prst="rect">
              <a:avLst/>
            </a:prstGeom>
            <a:noFill/>
          </p:spPr>
          <p:txBody>
            <a:bodyPr wrap="square" rtlCol="0">
              <a:spAutoFit/>
            </a:bodyPr>
            <a:lstStyle/>
            <a:p>
              <a:pPr algn="r" rtl="1"/>
              <a:r>
                <a:rPr lang="he-IL" sz="1200" b="1" dirty="0">
                  <a:solidFill>
                    <a:srgbClr val="FF0000"/>
                  </a:solidFill>
                </a:rPr>
                <a:t>מספר טרד ומספר לולאה</a:t>
              </a:r>
              <a:endParaRPr lang="en-IL" sz="1200" b="1" dirty="0">
                <a:solidFill>
                  <a:srgbClr val="FF0000"/>
                </a:solidFill>
                <a:effectLst/>
              </a:endParaRPr>
            </a:p>
          </p:txBody>
        </p:sp>
        <p:sp>
          <p:nvSpPr>
            <p:cNvPr id="53" name="TextBox 52">
              <a:extLst>
                <a:ext uri="{FF2B5EF4-FFF2-40B4-BE49-F238E27FC236}">
                  <a16:creationId xmlns:a16="http://schemas.microsoft.com/office/drawing/2014/main" id="{60CD2A05-5E58-B430-10E4-3E075957B587}"/>
                </a:ext>
              </a:extLst>
            </p:cNvPr>
            <p:cNvSpPr txBox="1"/>
            <p:nvPr/>
          </p:nvSpPr>
          <p:spPr>
            <a:xfrm>
              <a:off x="3682661" y="877158"/>
              <a:ext cx="932492" cy="276999"/>
            </a:xfrm>
            <a:prstGeom prst="rect">
              <a:avLst/>
            </a:prstGeom>
            <a:noFill/>
          </p:spPr>
          <p:txBody>
            <a:bodyPr wrap="square" rtlCol="0">
              <a:spAutoFit/>
            </a:bodyPr>
            <a:lstStyle/>
            <a:p>
              <a:pPr algn="r" rtl="1"/>
              <a:r>
                <a:rPr lang="he-IL" sz="1200" b="1" dirty="0">
                  <a:solidFill>
                    <a:srgbClr val="FF0000"/>
                  </a:solidFill>
                  <a:effectLst/>
                </a:rPr>
                <a:t>שם </a:t>
              </a:r>
              <a:r>
                <a:rPr lang="he-IL" sz="1200" b="1" dirty="0">
                  <a:solidFill>
                    <a:srgbClr val="FF0000"/>
                  </a:solidFill>
                </a:rPr>
                <a:t>הדו"ח</a:t>
              </a:r>
              <a:endParaRPr lang="en-IL" sz="1200" b="1" dirty="0">
                <a:solidFill>
                  <a:srgbClr val="FF0000"/>
                </a:solidFill>
                <a:effectLst/>
              </a:endParaRPr>
            </a:p>
          </p:txBody>
        </p:sp>
      </p:grpSp>
    </p:spTree>
    <p:extLst>
      <p:ext uri="{BB962C8B-B14F-4D97-AF65-F5344CB8AC3E}">
        <p14:creationId xmlns:p14="http://schemas.microsoft.com/office/powerpoint/2010/main" val="315320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21</a:t>
            </a:fld>
            <a:endParaRPr>
              <a:solidFill>
                <a:schemeClr val="accent2"/>
              </a:solidFill>
            </a:endParaRPr>
          </a:p>
        </p:txBody>
      </p:sp>
      <p:grpSp>
        <p:nvGrpSpPr>
          <p:cNvPr id="2038" name="Google Shape;2038;p33"/>
          <p:cNvGrpSpPr/>
          <p:nvPr/>
        </p:nvGrpSpPr>
        <p:grpSpPr>
          <a:xfrm>
            <a:off x="3922367" y="1241117"/>
            <a:ext cx="4444737" cy="2546725"/>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solidFill>
                <a:schemeClr val="tx1">
                  <a:lumMod val="50000"/>
                </a:schemeClr>
              </a:solid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solidFill>
                <a:schemeClr val="tx1">
                  <a:lumMod val="50000"/>
                </a:schemeClr>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254229" y="408697"/>
            <a:ext cx="3668138" cy="803955"/>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2800" b="1"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Configuration</a:t>
            </a:r>
            <a:endParaRPr lang="en-US" sz="2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7A68C085-D0F5-27D6-D993-5FD080A7C5EE}"/>
              </a:ext>
            </a:extLst>
          </p:cNvPr>
          <p:cNvPicPr>
            <a:picLocks noChangeAspect="1"/>
          </p:cNvPicPr>
          <p:nvPr/>
        </p:nvPicPr>
        <p:blipFill rotWithShape="1">
          <a:blip r:embed="rId3"/>
          <a:srcRect l="36145" t="11662" r="416" b="18504"/>
          <a:stretch/>
        </p:blipFill>
        <p:spPr>
          <a:xfrm>
            <a:off x="4425359" y="1366091"/>
            <a:ext cx="3451887" cy="2181339"/>
          </a:xfrm>
          <a:prstGeom prst="rect">
            <a:avLst/>
          </a:prstGeom>
        </p:spPr>
      </p:pic>
      <p:pic>
        <p:nvPicPr>
          <p:cNvPr id="3" name="Picture 2">
            <a:extLst>
              <a:ext uri="{FF2B5EF4-FFF2-40B4-BE49-F238E27FC236}">
                <a16:creationId xmlns:a16="http://schemas.microsoft.com/office/drawing/2014/main" id="{DE56D9C8-146A-D2BE-BC42-B833320EA743}"/>
              </a:ext>
            </a:extLst>
          </p:cNvPr>
          <p:cNvPicPr>
            <a:picLocks noChangeAspect="1"/>
          </p:cNvPicPr>
          <p:nvPr/>
        </p:nvPicPr>
        <p:blipFill rotWithShape="1">
          <a:blip r:embed="rId4"/>
          <a:srcRect l="11204" t="-24" r="32531" b="16714"/>
          <a:stretch/>
        </p:blipFill>
        <p:spPr>
          <a:xfrm>
            <a:off x="120562" y="1760330"/>
            <a:ext cx="3701214" cy="3081163"/>
          </a:xfrm>
          <a:prstGeom prst="rect">
            <a:avLst/>
          </a:prstGeom>
        </p:spPr>
      </p:pic>
      <p:sp>
        <p:nvSpPr>
          <p:cNvPr id="40" name="Google Shape;2043;p33">
            <a:extLst>
              <a:ext uri="{FF2B5EF4-FFF2-40B4-BE49-F238E27FC236}">
                <a16:creationId xmlns:a16="http://schemas.microsoft.com/office/drawing/2014/main" id="{0B5EBCD2-2650-5366-DBE7-47F8884F5328}"/>
              </a:ext>
            </a:extLst>
          </p:cNvPr>
          <p:cNvSpPr txBox="1">
            <a:spLocks/>
          </p:cNvSpPr>
          <p:nvPr/>
        </p:nvSpPr>
        <p:spPr>
          <a:xfrm>
            <a:off x="343829" y="997163"/>
            <a:ext cx="3668138" cy="8039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Access through:</a:t>
            </a:r>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oup 21">
            <a:extLst>
              <a:ext uri="{FF2B5EF4-FFF2-40B4-BE49-F238E27FC236}">
                <a16:creationId xmlns:a16="http://schemas.microsoft.com/office/drawing/2014/main" id="{6FFB16F6-E672-88CF-5B04-95F3FF7342AB}"/>
              </a:ext>
            </a:extLst>
          </p:cNvPr>
          <p:cNvGrpSpPr/>
          <p:nvPr/>
        </p:nvGrpSpPr>
        <p:grpSpPr>
          <a:xfrm>
            <a:off x="-102673" y="38150"/>
            <a:ext cx="9126111" cy="5143500"/>
            <a:chOff x="8944" y="0"/>
            <a:chExt cx="9126111" cy="5143500"/>
          </a:xfrm>
        </p:grpSpPr>
        <p:pic>
          <p:nvPicPr>
            <p:cNvPr id="10" name="Picture 9">
              <a:extLst>
                <a:ext uri="{FF2B5EF4-FFF2-40B4-BE49-F238E27FC236}">
                  <a16:creationId xmlns:a16="http://schemas.microsoft.com/office/drawing/2014/main" id="{E5C35B7C-6101-2F53-D89D-62EF1FDCA766}"/>
                </a:ext>
              </a:extLst>
            </p:cNvPr>
            <p:cNvPicPr>
              <a:picLocks noChangeAspect="1"/>
            </p:cNvPicPr>
            <p:nvPr/>
          </p:nvPicPr>
          <p:blipFill>
            <a:blip r:embed="rId5"/>
            <a:stretch>
              <a:fillRect/>
            </a:stretch>
          </p:blipFill>
          <p:spPr>
            <a:xfrm>
              <a:off x="8944" y="0"/>
              <a:ext cx="9126111" cy="5143500"/>
            </a:xfrm>
            <a:prstGeom prst="rect">
              <a:avLst/>
            </a:prstGeom>
          </p:spPr>
        </p:pic>
        <p:sp>
          <p:nvSpPr>
            <p:cNvPr id="66" name="TextBox 65">
              <a:extLst>
                <a:ext uri="{FF2B5EF4-FFF2-40B4-BE49-F238E27FC236}">
                  <a16:creationId xmlns:a16="http://schemas.microsoft.com/office/drawing/2014/main" id="{522A42D3-1B58-5E9D-7E73-B343371D42AF}"/>
                </a:ext>
              </a:extLst>
            </p:cNvPr>
            <p:cNvSpPr txBox="1"/>
            <p:nvPr/>
          </p:nvSpPr>
          <p:spPr>
            <a:xfrm>
              <a:off x="5647256" y="1425570"/>
              <a:ext cx="2209059" cy="276999"/>
            </a:xfrm>
            <a:prstGeom prst="rect">
              <a:avLst/>
            </a:prstGeom>
            <a:noFill/>
          </p:spPr>
          <p:txBody>
            <a:bodyPr wrap="square" rtlCol="0">
              <a:spAutoFit/>
            </a:bodyPr>
            <a:lstStyle/>
            <a:p>
              <a:pPr algn="r" rtl="1"/>
              <a:r>
                <a:rPr lang="he-IL" sz="1200" b="1" dirty="0">
                  <a:solidFill>
                    <a:srgbClr val="FF0000"/>
                  </a:solidFill>
                </a:rPr>
                <a:t>טעינת קובץ הנתונים</a:t>
              </a:r>
              <a:endParaRPr lang="en-IL" sz="1200" b="1" dirty="0">
                <a:solidFill>
                  <a:srgbClr val="FF0000"/>
                </a:solidFill>
                <a:effectLst/>
              </a:endParaRPr>
            </a:p>
          </p:txBody>
        </p:sp>
        <p:sp>
          <p:nvSpPr>
            <p:cNvPr id="67" name="TextBox 66">
              <a:extLst>
                <a:ext uri="{FF2B5EF4-FFF2-40B4-BE49-F238E27FC236}">
                  <a16:creationId xmlns:a16="http://schemas.microsoft.com/office/drawing/2014/main" id="{40C53C6B-C1DD-A4AD-F1E0-E34EE4B24C54}"/>
                </a:ext>
              </a:extLst>
            </p:cNvPr>
            <p:cNvSpPr txBox="1"/>
            <p:nvPr/>
          </p:nvSpPr>
          <p:spPr>
            <a:xfrm>
              <a:off x="2884888" y="995901"/>
              <a:ext cx="2209059" cy="276999"/>
            </a:xfrm>
            <a:prstGeom prst="rect">
              <a:avLst/>
            </a:prstGeom>
            <a:noFill/>
          </p:spPr>
          <p:txBody>
            <a:bodyPr wrap="square" rtlCol="0">
              <a:spAutoFit/>
            </a:bodyPr>
            <a:lstStyle/>
            <a:p>
              <a:pPr algn="r" rtl="1"/>
              <a:r>
                <a:rPr lang="he-IL" sz="1200" b="1" dirty="0">
                  <a:solidFill>
                    <a:srgbClr val="FF0000"/>
                  </a:solidFill>
                </a:rPr>
                <a:t>שם הקונפיג</a:t>
              </a:r>
              <a:endParaRPr lang="en-IL" sz="1200" b="1" dirty="0">
                <a:solidFill>
                  <a:srgbClr val="FF0000"/>
                </a:solidFill>
                <a:effectLst/>
              </a:endParaRPr>
            </a:p>
          </p:txBody>
        </p:sp>
        <p:sp>
          <p:nvSpPr>
            <p:cNvPr id="68" name="TextBox 67">
              <a:extLst>
                <a:ext uri="{FF2B5EF4-FFF2-40B4-BE49-F238E27FC236}">
                  <a16:creationId xmlns:a16="http://schemas.microsoft.com/office/drawing/2014/main" id="{4C49A635-A8D5-8710-8C18-09DCA5B61B8E}"/>
                </a:ext>
              </a:extLst>
            </p:cNvPr>
            <p:cNvSpPr txBox="1"/>
            <p:nvPr/>
          </p:nvSpPr>
          <p:spPr>
            <a:xfrm>
              <a:off x="6372405" y="1972228"/>
              <a:ext cx="2209059" cy="276999"/>
            </a:xfrm>
            <a:prstGeom prst="rect">
              <a:avLst/>
            </a:prstGeom>
            <a:noFill/>
          </p:spPr>
          <p:txBody>
            <a:bodyPr wrap="square" rtlCol="0">
              <a:spAutoFit/>
            </a:bodyPr>
            <a:lstStyle/>
            <a:p>
              <a:pPr algn="r" rtl="1"/>
              <a:r>
                <a:rPr lang="he-IL" sz="1200" b="1" dirty="0">
                  <a:solidFill>
                    <a:srgbClr val="FF0000"/>
                  </a:solidFill>
                  <a:effectLst/>
                </a:rPr>
                <a:t>הפרמטרים מופרדים בפסיק </a:t>
              </a:r>
              <a:endParaRPr lang="en-IL" sz="1200" b="1" dirty="0">
                <a:solidFill>
                  <a:srgbClr val="FF0000"/>
                </a:solidFill>
                <a:effectLst/>
              </a:endParaRPr>
            </a:p>
          </p:txBody>
        </p:sp>
        <p:sp>
          <p:nvSpPr>
            <p:cNvPr id="69" name="TextBox 68">
              <a:extLst>
                <a:ext uri="{FF2B5EF4-FFF2-40B4-BE49-F238E27FC236}">
                  <a16:creationId xmlns:a16="http://schemas.microsoft.com/office/drawing/2014/main" id="{32040256-81CC-E6D4-6429-C6DD95EC133B}"/>
                </a:ext>
              </a:extLst>
            </p:cNvPr>
            <p:cNvSpPr txBox="1"/>
            <p:nvPr/>
          </p:nvSpPr>
          <p:spPr>
            <a:xfrm>
              <a:off x="5235994" y="2356626"/>
              <a:ext cx="2209059" cy="276999"/>
            </a:xfrm>
            <a:prstGeom prst="rect">
              <a:avLst/>
            </a:prstGeom>
            <a:noFill/>
          </p:spPr>
          <p:txBody>
            <a:bodyPr wrap="square" rtlCol="0">
              <a:spAutoFit/>
            </a:bodyPr>
            <a:lstStyle/>
            <a:p>
              <a:pPr algn="r" rtl="1"/>
              <a:r>
                <a:rPr lang="he-IL" sz="1200" b="1" dirty="0">
                  <a:solidFill>
                    <a:srgbClr val="FF0000"/>
                  </a:solidFill>
                  <a:effectLst/>
                </a:rPr>
                <a:t>סוג המפריד שבחרנו לנתונים</a:t>
              </a:r>
              <a:endParaRPr lang="en-IL" sz="1200" b="1" dirty="0">
                <a:solidFill>
                  <a:srgbClr val="FF0000"/>
                </a:solidFill>
                <a:effectLst/>
              </a:endParaRPr>
            </a:p>
          </p:txBody>
        </p:sp>
        <p:sp>
          <p:nvSpPr>
            <p:cNvPr id="70" name="TextBox 69">
              <a:extLst>
                <a:ext uri="{FF2B5EF4-FFF2-40B4-BE49-F238E27FC236}">
                  <a16:creationId xmlns:a16="http://schemas.microsoft.com/office/drawing/2014/main" id="{2943D208-49ED-73C9-7FE9-34358EA3B149}"/>
                </a:ext>
              </a:extLst>
            </p:cNvPr>
            <p:cNvSpPr txBox="1"/>
            <p:nvPr/>
          </p:nvSpPr>
          <p:spPr>
            <a:xfrm>
              <a:off x="5364887" y="2708820"/>
              <a:ext cx="2435331" cy="276999"/>
            </a:xfrm>
            <a:prstGeom prst="rect">
              <a:avLst/>
            </a:prstGeom>
            <a:noFill/>
          </p:spPr>
          <p:txBody>
            <a:bodyPr wrap="square" rtlCol="0">
              <a:spAutoFit/>
            </a:bodyPr>
            <a:lstStyle/>
            <a:p>
              <a:pPr algn="r" rtl="1"/>
              <a:r>
                <a:rPr lang="he-IL" sz="1200" b="1" dirty="0">
                  <a:solidFill>
                    <a:srgbClr val="FF0000"/>
                  </a:solidFill>
                </a:rPr>
                <a:t>מחזור נתוני הקלט בעת סיום הקובץ</a:t>
              </a:r>
              <a:endParaRPr lang="en-IL" sz="1200" b="1" dirty="0">
                <a:solidFill>
                  <a:srgbClr val="FF0000"/>
                </a:solidFill>
                <a:effectLst/>
              </a:endParaRPr>
            </a:p>
          </p:txBody>
        </p:sp>
      </p:grpSp>
      <p:grpSp>
        <p:nvGrpSpPr>
          <p:cNvPr id="20" name="Group 19">
            <a:extLst>
              <a:ext uri="{FF2B5EF4-FFF2-40B4-BE49-F238E27FC236}">
                <a16:creationId xmlns:a16="http://schemas.microsoft.com/office/drawing/2014/main" id="{0818D688-C136-768C-C851-C8C9C10194B3}"/>
              </a:ext>
            </a:extLst>
          </p:cNvPr>
          <p:cNvGrpSpPr/>
          <p:nvPr/>
        </p:nvGrpSpPr>
        <p:grpSpPr>
          <a:xfrm>
            <a:off x="1308323" y="551457"/>
            <a:ext cx="7153275" cy="4391025"/>
            <a:chOff x="1344577" y="536509"/>
            <a:chExt cx="7153275" cy="4391025"/>
          </a:xfrm>
        </p:grpSpPr>
        <p:pic>
          <p:nvPicPr>
            <p:cNvPr id="19" name="Picture 18">
              <a:extLst>
                <a:ext uri="{FF2B5EF4-FFF2-40B4-BE49-F238E27FC236}">
                  <a16:creationId xmlns:a16="http://schemas.microsoft.com/office/drawing/2014/main" id="{423605D4-A721-DE6C-8F06-51E9033BEFC1}"/>
                </a:ext>
              </a:extLst>
            </p:cNvPr>
            <p:cNvPicPr>
              <a:picLocks noChangeAspect="1"/>
            </p:cNvPicPr>
            <p:nvPr/>
          </p:nvPicPr>
          <p:blipFill>
            <a:blip r:embed="rId6"/>
            <a:stretch>
              <a:fillRect/>
            </a:stretch>
          </p:blipFill>
          <p:spPr>
            <a:xfrm>
              <a:off x="1344577" y="536509"/>
              <a:ext cx="7153275" cy="4391025"/>
            </a:xfrm>
            <a:prstGeom prst="rect">
              <a:avLst/>
            </a:prstGeom>
          </p:spPr>
        </p:pic>
        <p:sp>
          <p:nvSpPr>
            <p:cNvPr id="58" name="TextBox 57">
              <a:extLst>
                <a:ext uri="{FF2B5EF4-FFF2-40B4-BE49-F238E27FC236}">
                  <a16:creationId xmlns:a16="http://schemas.microsoft.com/office/drawing/2014/main" id="{7EE21A12-0164-5D3F-3B56-0AA9CC818C19}"/>
                </a:ext>
              </a:extLst>
            </p:cNvPr>
            <p:cNvSpPr txBox="1"/>
            <p:nvPr/>
          </p:nvSpPr>
          <p:spPr>
            <a:xfrm>
              <a:off x="3439463" y="1243644"/>
              <a:ext cx="2209059" cy="646331"/>
            </a:xfrm>
            <a:prstGeom prst="rect">
              <a:avLst/>
            </a:prstGeom>
            <a:noFill/>
          </p:spPr>
          <p:txBody>
            <a:bodyPr wrap="square" rtlCol="0">
              <a:spAutoFit/>
            </a:bodyPr>
            <a:lstStyle/>
            <a:p>
              <a:pPr algn="r" rtl="1"/>
              <a:r>
                <a:rPr lang="he-IL" sz="1200" b="1" dirty="0">
                  <a:solidFill>
                    <a:srgbClr val="FF0000"/>
                  </a:solidFill>
                </a:rPr>
                <a:t>נתוני קלט עבור הפעולה:</a:t>
              </a:r>
            </a:p>
            <a:p>
              <a:pPr algn="r" rtl="1"/>
              <a:r>
                <a:rPr lang="he-IL" sz="1200" b="1" dirty="0">
                  <a:solidFill>
                    <a:srgbClr val="FF0000"/>
                  </a:solidFill>
                </a:rPr>
                <a:t>5 משתמשים שנתוניהם מסודרים ומופרדים בפסיקים</a:t>
              </a:r>
            </a:p>
          </p:txBody>
        </p:sp>
      </p:grpSp>
      <p:grpSp>
        <p:nvGrpSpPr>
          <p:cNvPr id="23" name="Group 22">
            <a:extLst>
              <a:ext uri="{FF2B5EF4-FFF2-40B4-BE49-F238E27FC236}">
                <a16:creationId xmlns:a16="http://schemas.microsoft.com/office/drawing/2014/main" id="{77124A46-C07C-1467-F9AD-16209BA5B24D}"/>
              </a:ext>
            </a:extLst>
          </p:cNvPr>
          <p:cNvGrpSpPr/>
          <p:nvPr/>
        </p:nvGrpSpPr>
        <p:grpSpPr>
          <a:xfrm>
            <a:off x="1679782" y="508594"/>
            <a:ext cx="5943600" cy="4476750"/>
            <a:chOff x="994610" y="130183"/>
            <a:chExt cx="5943600" cy="4476750"/>
          </a:xfrm>
        </p:grpSpPr>
        <p:pic>
          <p:nvPicPr>
            <p:cNvPr id="6" name="Picture 5">
              <a:extLst>
                <a:ext uri="{FF2B5EF4-FFF2-40B4-BE49-F238E27FC236}">
                  <a16:creationId xmlns:a16="http://schemas.microsoft.com/office/drawing/2014/main" id="{C81416FF-F9A6-C332-4047-93A56DB12860}"/>
                </a:ext>
              </a:extLst>
            </p:cNvPr>
            <p:cNvPicPr>
              <a:picLocks noChangeAspect="1"/>
            </p:cNvPicPr>
            <p:nvPr/>
          </p:nvPicPr>
          <p:blipFill>
            <a:blip r:embed="rId7"/>
            <a:stretch>
              <a:fillRect/>
            </a:stretch>
          </p:blipFill>
          <p:spPr>
            <a:xfrm>
              <a:off x="994610" y="130183"/>
              <a:ext cx="5943600" cy="4476750"/>
            </a:xfrm>
            <a:prstGeom prst="rect">
              <a:avLst/>
            </a:prstGeom>
          </p:spPr>
        </p:pic>
        <p:sp>
          <p:nvSpPr>
            <p:cNvPr id="72" name="TextBox 71">
              <a:extLst>
                <a:ext uri="{FF2B5EF4-FFF2-40B4-BE49-F238E27FC236}">
                  <a16:creationId xmlns:a16="http://schemas.microsoft.com/office/drawing/2014/main" id="{4B0957A1-88CE-5E1F-6C06-2DEC33C5A63F}"/>
                </a:ext>
              </a:extLst>
            </p:cNvPr>
            <p:cNvSpPr txBox="1"/>
            <p:nvPr/>
          </p:nvSpPr>
          <p:spPr>
            <a:xfrm>
              <a:off x="2756614" y="3554087"/>
              <a:ext cx="2209059" cy="276999"/>
            </a:xfrm>
            <a:prstGeom prst="rect">
              <a:avLst/>
            </a:prstGeom>
            <a:noFill/>
          </p:spPr>
          <p:txBody>
            <a:bodyPr wrap="square" rtlCol="0">
              <a:spAutoFit/>
            </a:bodyPr>
            <a:lstStyle/>
            <a:p>
              <a:pPr algn="r" rtl="1"/>
              <a:r>
                <a:rPr lang="he-IL" sz="1200" b="1" dirty="0">
                  <a:solidFill>
                    <a:srgbClr val="FF0000"/>
                  </a:solidFill>
                  <a:effectLst/>
                </a:rPr>
                <a:t>הצורה שבה שומרים את הקובץ</a:t>
              </a:r>
              <a:endParaRPr lang="en-IL" sz="1200" b="1" dirty="0">
                <a:solidFill>
                  <a:srgbClr val="FF0000"/>
                </a:solidFill>
                <a:effectLst/>
              </a:endParaRPr>
            </a:p>
          </p:txBody>
        </p:sp>
      </p:grpSp>
      <p:grpSp>
        <p:nvGrpSpPr>
          <p:cNvPr id="21" name="Group 20">
            <a:extLst>
              <a:ext uri="{FF2B5EF4-FFF2-40B4-BE49-F238E27FC236}">
                <a16:creationId xmlns:a16="http://schemas.microsoft.com/office/drawing/2014/main" id="{B9319259-63B7-CFEC-C32E-07C4C39C6C76}"/>
              </a:ext>
            </a:extLst>
          </p:cNvPr>
          <p:cNvGrpSpPr/>
          <p:nvPr/>
        </p:nvGrpSpPr>
        <p:grpSpPr>
          <a:xfrm>
            <a:off x="0" y="44807"/>
            <a:ext cx="9144000" cy="5130185"/>
            <a:chOff x="0" y="6657"/>
            <a:chExt cx="9144000" cy="5130185"/>
          </a:xfrm>
        </p:grpSpPr>
        <p:pic>
          <p:nvPicPr>
            <p:cNvPr id="12" name="Picture 11">
              <a:extLst>
                <a:ext uri="{FF2B5EF4-FFF2-40B4-BE49-F238E27FC236}">
                  <a16:creationId xmlns:a16="http://schemas.microsoft.com/office/drawing/2014/main" id="{6BDE1BA7-2815-4EB0-CA0C-DA5689531755}"/>
                </a:ext>
              </a:extLst>
            </p:cNvPr>
            <p:cNvPicPr>
              <a:picLocks noChangeAspect="1"/>
            </p:cNvPicPr>
            <p:nvPr/>
          </p:nvPicPr>
          <p:blipFill>
            <a:blip r:embed="rId8"/>
            <a:stretch>
              <a:fillRect/>
            </a:stretch>
          </p:blipFill>
          <p:spPr>
            <a:xfrm>
              <a:off x="0" y="6657"/>
              <a:ext cx="9144000" cy="5130185"/>
            </a:xfrm>
            <a:prstGeom prst="rect">
              <a:avLst/>
            </a:prstGeom>
          </p:spPr>
        </p:pic>
        <p:sp>
          <p:nvSpPr>
            <p:cNvPr id="55" name="TextBox 54">
              <a:extLst>
                <a:ext uri="{FF2B5EF4-FFF2-40B4-BE49-F238E27FC236}">
                  <a16:creationId xmlns:a16="http://schemas.microsoft.com/office/drawing/2014/main" id="{1FB9F7B4-5E09-9307-3740-1D1B72FF2908}"/>
                </a:ext>
              </a:extLst>
            </p:cNvPr>
            <p:cNvSpPr txBox="1"/>
            <p:nvPr/>
          </p:nvSpPr>
          <p:spPr>
            <a:xfrm>
              <a:off x="4011967" y="3869338"/>
              <a:ext cx="2209059" cy="276999"/>
            </a:xfrm>
            <a:prstGeom prst="rect">
              <a:avLst/>
            </a:prstGeom>
            <a:noFill/>
          </p:spPr>
          <p:txBody>
            <a:bodyPr wrap="square" rtlCol="0">
              <a:spAutoFit/>
            </a:bodyPr>
            <a:lstStyle/>
            <a:p>
              <a:pPr algn="r" rtl="1"/>
              <a:r>
                <a:rPr lang="he-IL" sz="1200" b="1" dirty="0">
                  <a:solidFill>
                    <a:srgbClr val="FF0000"/>
                  </a:solidFill>
                </a:rPr>
                <a:t>נתוני הקלט בתוך סוגריים עם $</a:t>
              </a:r>
              <a:endParaRPr lang="en-IL" sz="1200" b="1" dirty="0">
                <a:solidFill>
                  <a:srgbClr val="FF0000"/>
                </a:solidFill>
                <a:effectLst/>
              </a:endParaRPr>
            </a:p>
          </p:txBody>
        </p:sp>
        <p:sp>
          <p:nvSpPr>
            <p:cNvPr id="60" name="TextBox 59">
              <a:extLst>
                <a:ext uri="{FF2B5EF4-FFF2-40B4-BE49-F238E27FC236}">
                  <a16:creationId xmlns:a16="http://schemas.microsoft.com/office/drawing/2014/main" id="{F4D2AA54-566D-2BD4-18CF-0E3AF98A1960}"/>
                </a:ext>
              </a:extLst>
            </p:cNvPr>
            <p:cNvSpPr txBox="1"/>
            <p:nvPr/>
          </p:nvSpPr>
          <p:spPr>
            <a:xfrm>
              <a:off x="1628214" y="3880996"/>
              <a:ext cx="2209059" cy="276999"/>
            </a:xfrm>
            <a:prstGeom prst="rect">
              <a:avLst/>
            </a:prstGeom>
            <a:noFill/>
          </p:spPr>
          <p:txBody>
            <a:bodyPr wrap="square" rtlCol="0">
              <a:spAutoFit/>
            </a:bodyPr>
            <a:lstStyle/>
            <a:p>
              <a:pPr algn="r" rtl="1"/>
              <a:r>
                <a:rPr lang="he-IL" sz="1200" b="1" dirty="0">
                  <a:solidFill>
                    <a:srgbClr val="FF0000"/>
                  </a:solidFill>
                </a:rPr>
                <a:t>שמות הפרמטרים</a:t>
              </a:r>
              <a:endParaRPr lang="en-IL" sz="1200" b="1" dirty="0">
                <a:solidFill>
                  <a:srgbClr val="FF0000"/>
                </a:solidFill>
                <a:effectLst/>
              </a:endParaRPr>
            </a:p>
          </p:txBody>
        </p:sp>
        <p:sp>
          <p:nvSpPr>
            <p:cNvPr id="61" name="TextBox 60">
              <a:extLst>
                <a:ext uri="{FF2B5EF4-FFF2-40B4-BE49-F238E27FC236}">
                  <a16:creationId xmlns:a16="http://schemas.microsoft.com/office/drawing/2014/main" id="{90873E96-A5BB-BAF1-17C8-879D881B216E}"/>
                </a:ext>
              </a:extLst>
            </p:cNvPr>
            <p:cNvSpPr txBox="1"/>
            <p:nvPr/>
          </p:nvSpPr>
          <p:spPr>
            <a:xfrm>
              <a:off x="3731032" y="2268161"/>
              <a:ext cx="2209059" cy="276999"/>
            </a:xfrm>
            <a:prstGeom prst="rect">
              <a:avLst/>
            </a:prstGeom>
            <a:noFill/>
          </p:spPr>
          <p:txBody>
            <a:bodyPr wrap="square" rtlCol="0">
              <a:spAutoFit/>
            </a:bodyPr>
            <a:lstStyle/>
            <a:p>
              <a:pPr algn="r" rtl="1"/>
              <a:r>
                <a:rPr lang="he-IL" sz="1200" b="1" dirty="0">
                  <a:solidFill>
                    <a:srgbClr val="FF0000"/>
                  </a:solidFill>
                </a:rPr>
                <a:t>נתיב לפעולת רישום</a:t>
              </a:r>
              <a:endParaRPr lang="en-IL" sz="1200" b="1" dirty="0">
                <a:solidFill>
                  <a:srgbClr val="FF0000"/>
                </a:solidFill>
                <a:effectLst/>
              </a:endParaRPr>
            </a:p>
          </p:txBody>
        </p:sp>
        <p:sp>
          <p:nvSpPr>
            <p:cNvPr id="62" name="TextBox 61">
              <a:extLst>
                <a:ext uri="{FF2B5EF4-FFF2-40B4-BE49-F238E27FC236}">
                  <a16:creationId xmlns:a16="http://schemas.microsoft.com/office/drawing/2014/main" id="{0F3527B9-3538-FEC9-853E-6AF94E36518D}"/>
                </a:ext>
              </a:extLst>
            </p:cNvPr>
            <p:cNvSpPr txBox="1"/>
            <p:nvPr/>
          </p:nvSpPr>
          <p:spPr>
            <a:xfrm>
              <a:off x="6652066" y="1686242"/>
              <a:ext cx="2390126" cy="276999"/>
            </a:xfrm>
            <a:prstGeom prst="rect">
              <a:avLst/>
            </a:prstGeom>
            <a:noFill/>
          </p:spPr>
          <p:txBody>
            <a:bodyPr wrap="square" rtlCol="0">
              <a:spAutoFit/>
            </a:bodyPr>
            <a:lstStyle/>
            <a:p>
              <a:pPr algn="r" rtl="1"/>
              <a:r>
                <a:rPr lang="he-IL" sz="1200" b="1" dirty="0">
                  <a:solidFill>
                    <a:srgbClr val="FF0000"/>
                  </a:solidFill>
                </a:rPr>
                <a:t>נתיב לחיבור לאחר הכניסה לשרת</a:t>
              </a:r>
              <a:endParaRPr lang="en-IL" sz="1200" b="1" dirty="0">
                <a:solidFill>
                  <a:srgbClr val="FF0000"/>
                </a:solidFill>
                <a:effectLst/>
              </a:endParaRPr>
            </a:p>
          </p:txBody>
        </p:sp>
        <p:sp>
          <p:nvSpPr>
            <p:cNvPr id="63" name="TextBox 62">
              <a:extLst>
                <a:ext uri="{FF2B5EF4-FFF2-40B4-BE49-F238E27FC236}">
                  <a16:creationId xmlns:a16="http://schemas.microsoft.com/office/drawing/2014/main" id="{34957C80-36BE-F42C-6227-99C5ECE4230E}"/>
                </a:ext>
              </a:extLst>
            </p:cNvPr>
            <p:cNvSpPr txBox="1"/>
            <p:nvPr/>
          </p:nvSpPr>
          <p:spPr>
            <a:xfrm>
              <a:off x="3145258" y="1725705"/>
              <a:ext cx="2209059" cy="276999"/>
            </a:xfrm>
            <a:prstGeom prst="rect">
              <a:avLst/>
            </a:prstGeom>
            <a:noFill/>
          </p:spPr>
          <p:txBody>
            <a:bodyPr wrap="square" rtlCol="0">
              <a:spAutoFit/>
            </a:bodyPr>
            <a:lstStyle/>
            <a:p>
              <a:pPr algn="r" rtl="1"/>
              <a:r>
                <a:rPr lang="he-IL" sz="1200" b="1" dirty="0">
                  <a:solidFill>
                    <a:srgbClr val="FF0000"/>
                  </a:solidFill>
                </a:rPr>
                <a:t>שם השרת</a:t>
              </a:r>
              <a:endParaRPr lang="en-IL" sz="1200" b="1" dirty="0">
                <a:solidFill>
                  <a:srgbClr val="FF0000"/>
                </a:solidFill>
                <a:effectLst/>
              </a:endParaRPr>
            </a:p>
          </p:txBody>
        </p:sp>
        <p:sp>
          <p:nvSpPr>
            <p:cNvPr id="64" name="TextBox 63">
              <a:extLst>
                <a:ext uri="{FF2B5EF4-FFF2-40B4-BE49-F238E27FC236}">
                  <a16:creationId xmlns:a16="http://schemas.microsoft.com/office/drawing/2014/main" id="{141CF960-1842-A9BD-00D6-26E797C06532}"/>
                </a:ext>
              </a:extLst>
            </p:cNvPr>
            <p:cNvSpPr txBox="1"/>
            <p:nvPr/>
          </p:nvSpPr>
          <p:spPr>
            <a:xfrm>
              <a:off x="1868217" y="2097117"/>
              <a:ext cx="2209059" cy="276999"/>
            </a:xfrm>
            <a:prstGeom prst="rect">
              <a:avLst/>
            </a:prstGeom>
            <a:noFill/>
          </p:spPr>
          <p:txBody>
            <a:bodyPr wrap="square" rtlCol="0">
              <a:spAutoFit/>
            </a:bodyPr>
            <a:lstStyle/>
            <a:p>
              <a:pPr algn="r" rtl="1"/>
              <a:r>
                <a:rPr lang="he-IL" sz="1200" b="1" dirty="0">
                  <a:solidFill>
                    <a:srgbClr val="FF0000"/>
                  </a:solidFill>
                </a:rPr>
                <a:t>סוג הפעולה</a:t>
              </a:r>
              <a:endParaRPr lang="en-IL" sz="1200" b="1" dirty="0">
                <a:solidFill>
                  <a:srgbClr val="FF0000"/>
                </a:solidFill>
                <a:effectLst/>
              </a:endParaRPr>
            </a:p>
          </p:txBody>
        </p:sp>
      </p:grpSp>
      <p:grpSp>
        <p:nvGrpSpPr>
          <p:cNvPr id="17" name="Group 16">
            <a:extLst>
              <a:ext uri="{FF2B5EF4-FFF2-40B4-BE49-F238E27FC236}">
                <a16:creationId xmlns:a16="http://schemas.microsoft.com/office/drawing/2014/main" id="{8F88A96E-735B-33AE-E649-05C53569670E}"/>
              </a:ext>
            </a:extLst>
          </p:cNvPr>
          <p:cNvGrpSpPr/>
          <p:nvPr/>
        </p:nvGrpSpPr>
        <p:grpSpPr>
          <a:xfrm>
            <a:off x="-78048" y="23769"/>
            <a:ext cx="9139277" cy="5143500"/>
            <a:chOff x="2361" y="0"/>
            <a:chExt cx="9139277" cy="5143500"/>
          </a:xfrm>
        </p:grpSpPr>
        <p:pic>
          <p:nvPicPr>
            <p:cNvPr id="16" name="Picture 15">
              <a:extLst>
                <a:ext uri="{FF2B5EF4-FFF2-40B4-BE49-F238E27FC236}">
                  <a16:creationId xmlns:a16="http://schemas.microsoft.com/office/drawing/2014/main" id="{5D7E9B3A-7E80-ED36-5859-42D7D6F87E61}"/>
                </a:ext>
              </a:extLst>
            </p:cNvPr>
            <p:cNvPicPr>
              <a:picLocks noChangeAspect="1"/>
            </p:cNvPicPr>
            <p:nvPr/>
          </p:nvPicPr>
          <p:blipFill>
            <a:blip r:embed="rId9"/>
            <a:stretch>
              <a:fillRect/>
            </a:stretch>
          </p:blipFill>
          <p:spPr>
            <a:xfrm>
              <a:off x="2361" y="0"/>
              <a:ext cx="9139277" cy="5143500"/>
            </a:xfrm>
            <a:prstGeom prst="rect">
              <a:avLst/>
            </a:prstGeom>
          </p:spPr>
        </p:pic>
        <p:sp>
          <p:nvSpPr>
            <p:cNvPr id="53" name="TextBox 52">
              <a:extLst>
                <a:ext uri="{FF2B5EF4-FFF2-40B4-BE49-F238E27FC236}">
                  <a16:creationId xmlns:a16="http://schemas.microsoft.com/office/drawing/2014/main" id="{21847576-16AC-48A0-72E9-CA759DFD936C}"/>
                </a:ext>
              </a:extLst>
            </p:cNvPr>
            <p:cNvSpPr txBox="1"/>
            <p:nvPr/>
          </p:nvSpPr>
          <p:spPr>
            <a:xfrm>
              <a:off x="3900510" y="2200061"/>
              <a:ext cx="2361280" cy="276999"/>
            </a:xfrm>
            <a:prstGeom prst="rect">
              <a:avLst/>
            </a:prstGeom>
            <a:noFill/>
          </p:spPr>
          <p:txBody>
            <a:bodyPr wrap="square" rtlCol="0">
              <a:spAutoFit/>
            </a:bodyPr>
            <a:lstStyle/>
            <a:p>
              <a:pPr algn="r" rtl="1"/>
              <a:r>
                <a:rPr lang="he-IL" sz="1200" b="1" dirty="0">
                  <a:solidFill>
                    <a:srgbClr val="FF0000"/>
                  </a:solidFill>
                </a:rPr>
                <a:t>מספר התואם את כמות הפרמטרים</a:t>
              </a:r>
              <a:endParaRPr lang="en-IL" sz="1200" b="1" dirty="0">
                <a:solidFill>
                  <a:srgbClr val="FF0000"/>
                </a:solidFill>
                <a:effectLst/>
              </a:endParaRPr>
            </a:p>
          </p:txBody>
        </p:sp>
      </p:grpSp>
      <p:pic>
        <p:nvPicPr>
          <p:cNvPr id="14" name="Picture 13">
            <a:extLst>
              <a:ext uri="{FF2B5EF4-FFF2-40B4-BE49-F238E27FC236}">
                <a16:creationId xmlns:a16="http://schemas.microsoft.com/office/drawing/2014/main" id="{4573F1F8-5D23-3912-7B38-DA34D4EB8039}"/>
              </a:ext>
            </a:extLst>
          </p:cNvPr>
          <p:cNvPicPr>
            <a:picLocks noChangeAspect="1"/>
          </p:cNvPicPr>
          <p:nvPr/>
        </p:nvPicPr>
        <p:blipFill>
          <a:blip r:embed="rId10"/>
          <a:stretch>
            <a:fillRect/>
          </a:stretch>
        </p:blipFill>
        <p:spPr>
          <a:xfrm>
            <a:off x="98113" y="-54756"/>
            <a:ext cx="9060343" cy="5143500"/>
          </a:xfrm>
          <a:prstGeom prst="rect">
            <a:avLst/>
          </a:prstGeom>
        </p:spPr>
      </p:pic>
    </p:spTree>
    <p:extLst>
      <p:ext uri="{BB962C8B-B14F-4D97-AF65-F5344CB8AC3E}">
        <p14:creationId xmlns:p14="http://schemas.microsoft.com/office/powerpoint/2010/main" val="40826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177800" y="9906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4000" b="0" dirty="0">
                <a:solidFill>
                  <a:schemeClr val="lt1"/>
                </a:solidFill>
                <a:highlight>
                  <a:schemeClr val="accent1"/>
                </a:highlight>
                <a:latin typeface="Georgia" panose="02040502050405020303" pitchFamily="18" charset="0"/>
              </a:rPr>
              <a:t>How do we use it?</a:t>
            </a:r>
            <a:endParaRPr sz="4000" b="0" dirty="0">
              <a:solidFill>
                <a:schemeClr val="lt1"/>
              </a:solidFill>
              <a:highlight>
                <a:schemeClr val="accent1"/>
              </a:highlight>
              <a:latin typeface="Georgia" panose="02040502050405020303" pitchFamily="18" charset="0"/>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22</a:t>
            </a:fld>
            <a:endParaRPr>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43" name="TextBox 42">
            <a:extLst>
              <a:ext uri="{FF2B5EF4-FFF2-40B4-BE49-F238E27FC236}">
                <a16:creationId xmlns:a16="http://schemas.microsoft.com/office/drawing/2014/main" id="{14C08A9E-0DC1-F121-3FE3-43BB50CC6212}"/>
              </a:ext>
            </a:extLst>
          </p:cNvPr>
          <p:cNvSpPr txBox="1"/>
          <p:nvPr/>
        </p:nvSpPr>
        <p:spPr>
          <a:xfrm>
            <a:off x="910988" y="1540725"/>
            <a:ext cx="2583013" cy="1569660"/>
          </a:xfrm>
          <a:prstGeom prst="rect">
            <a:avLst/>
          </a:prstGeom>
          <a:solidFill>
            <a:schemeClr val="bg1">
              <a:lumMod val="95000"/>
            </a:schemeClr>
          </a:solidFill>
        </p:spPr>
        <p:txBody>
          <a:bodyPr wrap="square">
            <a:spAutoFit/>
          </a:bodyPr>
          <a:lstStyle/>
          <a:p>
            <a:pPr algn="l"/>
            <a:r>
              <a:rPr lang="en-US" sz="1600" b="1" i="0" dirty="0">
                <a:solidFill>
                  <a:srgbClr val="000000"/>
                </a:solidFill>
                <a:effectLst/>
                <a:latin typeface="ForoSans-Light"/>
              </a:rPr>
              <a:t>Bottlenecking</a:t>
            </a:r>
            <a:r>
              <a:rPr lang="en-US" sz="1600" b="0" i="0" dirty="0">
                <a:solidFill>
                  <a:srgbClr val="000000"/>
                </a:solidFill>
                <a:effectLst/>
                <a:latin typeface="ForoSans-Light"/>
              </a:rPr>
              <a:t> — This occurs when data flow is interrupted or halted because there is not enough capacity to handle the workload.</a:t>
            </a:r>
          </a:p>
        </p:txBody>
      </p:sp>
      <p:sp>
        <p:nvSpPr>
          <p:cNvPr id="1020" name="Google Shape;1020;p23"/>
          <p:cNvSpPr txBox="1">
            <a:spLocks noGrp="1"/>
          </p:cNvSpPr>
          <p:nvPr>
            <p:ph type="title"/>
          </p:nvPr>
        </p:nvSpPr>
        <p:spPr>
          <a:xfrm>
            <a:off x="457200" y="605600"/>
            <a:ext cx="9728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latin typeface="Georgia" panose="02040502050405020303" pitchFamily="18" charset="0"/>
              </a:rPr>
              <a:t>Identify the performance bottlenecks</a:t>
            </a:r>
            <a:endParaRPr sz="4000" dirty="0">
              <a:latin typeface="Georgia" panose="02040502050405020303" pitchFamily="18" charset="0"/>
            </a:endParaRPr>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7" name="Picture 6">
            <a:extLst>
              <a:ext uri="{FF2B5EF4-FFF2-40B4-BE49-F238E27FC236}">
                <a16:creationId xmlns:a16="http://schemas.microsoft.com/office/drawing/2014/main" id="{7E14CF2C-4378-9C07-B458-5098DCD77DA7}"/>
              </a:ext>
            </a:extLst>
          </p:cNvPr>
          <p:cNvPicPr>
            <a:picLocks noChangeAspect="1"/>
          </p:cNvPicPr>
          <p:nvPr/>
        </p:nvPicPr>
        <p:blipFill>
          <a:blip r:embed="rId3"/>
          <a:stretch>
            <a:fillRect/>
          </a:stretch>
        </p:blipFill>
        <p:spPr>
          <a:xfrm>
            <a:off x="3799182" y="1540725"/>
            <a:ext cx="4780031" cy="2697445"/>
          </a:xfrm>
          <a:prstGeom prst="rect">
            <a:avLst/>
          </a:prstGeom>
        </p:spPr>
      </p:pic>
      <p:pic>
        <p:nvPicPr>
          <p:cNvPr id="3" name="Picture 2">
            <a:extLst>
              <a:ext uri="{FF2B5EF4-FFF2-40B4-BE49-F238E27FC236}">
                <a16:creationId xmlns:a16="http://schemas.microsoft.com/office/drawing/2014/main" id="{A34188EC-B38F-D2C7-D2E0-A1E3153B985F}"/>
              </a:ext>
            </a:extLst>
          </p:cNvPr>
          <p:cNvPicPr>
            <a:picLocks noChangeAspect="1"/>
          </p:cNvPicPr>
          <p:nvPr/>
        </p:nvPicPr>
        <p:blipFill>
          <a:blip r:embed="rId4"/>
          <a:stretch>
            <a:fillRect/>
          </a:stretch>
        </p:blipFill>
        <p:spPr>
          <a:xfrm>
            <a:off x="746277" y="839507"/>
            <a:ext cx="6823721" cy="3989446"/>
          </a:xfrm>
          <a:prstGeom prst="rect">
            <a:avLst/>
          </a:prstGeom>
        </p:spPr>
      </p:pic>
      <p:pic>
        <p:nvPicPr>
          <p:cNvPr id="6" name="Picture 5">
            <a:extLst>
              <a:ext uri="{FF2B5EF4-FFF2-40B4-BE49-F238E27FC236}">
                <a16:creationId xmlns:a16="http://schemas.microsoft.com/office/drawing/2014/main" id="{545889AE-D197-E63F-173A-68526E857006}"/>
              </a:ext>
            </a:extLst>
          </p:cNvPr>
          <p:cNvPicPr>
            <a:picLocks noChangeAspect="1"/>
          </p:cNvPicPr>
          <p:nvPr/>
        </p:nvPicPr>
        <p:blipFill>
          <a:blip r:embed="rId5"/>
          <a:stretch>
            <a:fillRect/>
          </a:stretch>
        </p:blipFill>
        <p:spPr>
          <a:xfrm>
            <a:off x="234145" y="839507"/>
            <a:ext cx="8504731" cy="4176786"/>
          </a:xfrm>
          <a:prstGeom prst="rect">
            <a:avLst/>
          </a:prstGeom>
        </p:spPr>
      </p:pic>
      <p:pic>
        <p:nvPicPr>
          <p:cNvPr id="9" name="Picture 8">
            <a:extLst>
              <a:ext uri="{FF2B5EF4-FFF2-40B4-BE49-F238E27FC236}">
                <a16:creationId xmlns:a16="http://schemas.microsoft.com/office/drawing/2014/main" id="{B5E308CF-2451-94B6-3BB8-4E6E32CE79BE}"/>
              </a:ext>
            </a:extLst>
          </p:cNvPr>
          <p:cNvPicPr>
            <a:picLocks noChangeAspect="1"/>
          </p:cNvPicPr>
          <p:nvPr/>
        </p:nvPicPr>
        <p:blipFill>
          <a:blip r:embed="rId6"/>
          <a:stretch>
            <a:fillRect/>
          </a:stretch>
        </p:blipFill>
        <p:spPr>
          <a:xfrm>
            <a:off x="472405" y="1107319"/>
            <a:ext cx="2735252" cy="3571650"/>
          </a:xfrm>
          <a:prstGeom prst="rect">
            <a:avLst/>
          </a:prstGeom>
          <a:ln w="28575">
            <a:solidFill>
              <a:schemeClr val="tx1">
                <a:lumMod val="50000"/>
              </a:schemeClr>
            </a:solidFill>
          </a:ln>
        </p:spPr>
      </p:pic>
      <p:pic>
        <p:nvPicPr>
          <p:cNvPr id="11" name="Picture 10">
            <a:extLst>
              <a:ext uri="{FF2B5EF4-FFF2-40B4-BE49-F238E27FC236}">
                <a16:creationId xmlns:a16="http://schemas.microsoft.com/office/drawing/2014/main" id="{048EEC18-36A2-FE64-F5C1-E7B49C86AE58}"/>
              </a:ext>
            </a:extLst>
          </p:cNvPr>
          <p:cNvPicPr>
            <a:picLocks noChangeAspect="1"/>
          </p:cNvPicPr>
          <p:nvPr/>
        </p:nvPicPr>
        <p:blipFill>
          <a:blip r:embed="rId7"/>
          <a:stretch>
            <a:fillRect/>
          </a:stretch>
        </p:blipFill>
        <p:spPr>
          <a:xfrm>
            <a:off x="3324461" y="1270197"/>
            <a:ext cx="2324100" cy="3238500"/>
          </a:xfrm>
          <a:prstGeom prst="rect">
            <a:avLst/>
          </a:prstGeom>
          <a:ln w="28575">
            <a:solidFill>
              <a:schemeClr val="tx1">
                <a:lumMod val="50000"/>
              </a:schemeClr>
            </a:solidFill>
          </a:ln>
        </p:spPr>
      </p:pic>
      <p:pic>
        <p:nvPicPr>
          <p:cNvPr id="15" name="Picture 14">
            <a:extLst>
              <a:ext uri="{FF2B5EF4-FFF2-40B4-BE49-F238E27FC236}">
                <a16:creationId xmlns:a16="http://schemas.microsoft.com/office/drawing/2014/main" id="{51E2FF2F-CAF0-CD02-C9D3-AEBE9473FF33}"/>
              </a:ext>
            </a:extLst>
          </p:cNvPr>
          <p:cNvPicPr>
            <a:picLocks noChangeAspect="1"/>
          </p:cNvPicPr>
          <p:nvPr/>
        </p:nvPicPr>
        <p:blipFill>
          <a:blip r:embed="rId8"/>
          <a:stretch>
            <a:fillRect/>
          </a:stretch>
        </p:blipFill>
        <p:spPr>
          <a:xfrm>
            <a:off x="5760768" y="2481791"/>
            <a:ext cx="2624442" cy="1946820"/>
          </a:xfrm>
          <a:prstGeom prst="rect">
            <a:avLst/>
          </a:prstGeom>
          <a:ln w="28575">
            <a:solidFill>
              <a:schemeClr val="tx1">
                <a:lumMod val="50000"/>
              </a:schemeClr>
            </a:solidFill>
          </a:ln>
        </p:spPr>
      </p:pic>
      <p:sp>
        <p:nvSpPr>
          <p:cNvPr id="33" name="TextBox 32">
            <a:extLst>
              <a:ext uri="{FF2B5EF4-FFF2-40B4-BE49-F238E27FC236}">
                <a16:creationId xmlns:a16="http://schemas.microsoft.com/office/drawing/2014/main" id="{DFDE27A0-E4A3-CC0C-8CD7-F4AF87DA9F56}"/>
              </a:ext>
            </a:extLst>
          </p:cNvPr>
          <p:cNvSpPr txBox="1"/>
          <p:nvPr/>
        </p:nvSpPr>
        <p:spPr>
          <a:xfrm>
            <a:off x="579301" y="1191182"/>
            <a:ext cx="7737616" cy="3046988"/>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en-US" sz="1600" b="1"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Analyze client-side report to find bad behavior:</a:t>
            </a:r>
          </a:p>
          <a:p>
            <a:r>
              <a:rPr lang="en-US" sz="1600" b="0"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	High response time</a:t>
            </a:r>
          </a:p>
          <a:p>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High latency</a:t>
            </a:r>
            <a:r>
              <a:rPr lang="en-US" sz="1600" b="0"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 </a:t>
            </a:r>
          </a:p>
          <a:p>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Low </a:t>
            </a:r>
            <a:r>
              <a:rPr lang="en-US" sz="1600" b="0"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 throughput </a:t>
            </a:r>
          </a:p>
          <a:p>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Errors</a:t>
            </a:r>
          </a:p>
          <a:p>
            <a:r>
              <a:rPr lang="en-US" sz="1600" b="0"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	increasing Bytes downloaded for every request</a:t>
            </a:r>
          </a:p>
          <a:p>
            <a:pPr marL="285750" indent="-285750">
              <a:buFont typeface="Wingdings" panose="05000000000000000000" pitchFamily="2" charset="2"/>
              <a:buChar char="Ø"/>
            </a:pPr>
            <a:r>
              <a:rPr lang="en-US"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Analyze server-side report</a:t>
            </a:r>
          </a:p>
          <a:p>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CPU, Memory, Disk I/O, Network I/O, and JMX.</a:t>
            </a:r>
          </a:p>
          <a:p>
            <a:pPr marL="285750" indent="-285750">
              <a:buFont typeface="Wingdings" panose="05000000000000000000" pitchFamily="2" charset="2"/>
              <a:buChar char="Ø"/>
            </a:pPr>
            <a:r>
              <a:rPr lang="en-US"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Eliminate outer resources such as DB for pure code evaluation.</a:t>
            </a:r>
          </a:p>
          <a:p>
            <a:pPr marL="285750" indent="-285750">
              <a:buFont typeface="Wingdings" panose="05000000000000000000" pitchFamily="2" charset="2"/>
              <a:buChar char="Ø"/>
            </a:pPr>
            <a:r>
              <a:rPr lang="en-US"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Compare between the reports to identify suspicious components</a:t>
            </a:r>
            <a:endParaRPr lang="en-IL"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Find the bottlenecks using pattern matching and fix the issues</a:t>
            </a:r>
            <a:r>
              <a:rPr lang="en-US" sz="1600" b="1" i="0" dirty="0">
                <a:solidFill>
                  <a:srgbClr val="4A4A62"/>
                </a:solidFill>
                <a:effectLst/>
                <a:latin typeface="Averta"/>
              </a:rPr>
              <a:t>.</a:t>
            </a:r>
            <a:endParaRPr lang="en-IL"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1600" b="0" i="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6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199" y="605600"/>
            <a:ext cx="8512629" cy="1082700"/>
          </a:xfrm>
          <a:prstGeom prst="rect">
            <a:avLst/>
          </a:prstGeom>
          <a:noFill/>
          <a:ln>
            <a:noFill/>
          </a:ln>
        </p:spPr>
        <p:txBody>
          <a:bodyPr spcFirstLastPara="1" wrap="square" lIns="0" tIns="0" rIns="0" bIns="0" anchor="t" anchorCtr="0">
            <a:noAutofit/>
          </a:bodyPr>
          <a:lstStyle/>
          <a:p>
            <a:r>
              <a:rPr lang="en" dirty="0">
                <a:latin typeface="Georgia" panose="02040502050405020303" pitchFamily="18" charset="0"/>
              </a:rPr>
              <a:t>Examples for testing scenarios </a:t>
            </a:r>
            <a:endParaRPr dirty="0">
              <a:latin typeface="Georgia" panose="02040502050405020303" pitchFamily="18" charset="0"/>
            </a:endParaRPr>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2" name="Group 1">
            <a:extLst>
              <a:ext uri="{FF2B5EF4-FFF2-40B4-BE49-F238E27FC236}">
                <a16:creationId xmlns:a16="http://schemas.microsoft.com/office/drawing/2014/main" id="{EF846F9C-C395-8B25-C620-ACDCDE599EA7}"/>
              </a:ext>
            </a:extLst>
          </p:cNvPr>
          <p:cNvGrpSpPr/>
          <p:nvPr/>
        </p:nvGrpSpPr>
        <p:grpSpPr>
          <a:xfrm>
            <a:off x="1794364" y="1239079"/>
            <a:ext cx="6618516" cy="1237445"/>
            <a:chOff x="341085" y="1386365"/>
            <a:chExt cx="7791646" cy="1776159"/>
          </a:xfrm>
        </p:grpSpPr>
        <p:grpSp>
          <p:nvGrpSpPr>
            <p:cNvPr id="1022" name="Google Shape;1022;p23"/>
            <p:cNvGrpSpPr/>
            <p:nvPr/>
          </p:nvGrpSpPr>
          <p:grpSpPr>
            <a:xfrm>
              <a:off x="2538894" y="1386365"/>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Increase the amoust of user commiting visit system</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1026" name="Google Shape;1026;p23"/>
            <p:cNvGrpSpPr/>
            <p:nvPr/>
          </p:nvGrpSpPr>
          <p:grpSpPr>
            <a:xfrm>
              <a:off x="341085" y="1386365"/>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Do variuos actions on the system</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1030" name="Google Shape;1030;p23"/>
            <p:cNvGrpSpPr/>
            <p:nvPr/>
          </p:nvGrpSpPr>
          <p:grpSpPr>
            <a:xfrm>
              <a:off x="4736573" y="1386365"/>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Search for bottleneck at the user entry point to the system</a:t>
                </a:r>
                <a:endParaRPr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1034" name="Google Shape;1034;p23"/>
            <p:cNvGrpSpPr/>
            <p:nvPr/>
          </p:nvGrpSpPr>
          <p:grpSpPr>
            <a:xfrm>
              <a:off x="4589022" y="2164261"/>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sz="1200">
                    <a:latin typeface="Open Sans" panose="020B0606030504020204" pitchFamily="34" charset="0"/>
                    <a:ea typeface="Open Sans" panose="020B0606030504020204" pitchFamily="34" charset="0"/>
                    <a:cs typeface="Open Sans" panose="020B0606030504020204" pitchFamily="34" charset="0"/>
                  </a:rPr>
                </a:b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37" name="Google Shape;1037;p23"/>
            <p:cNvGrpSpPr/>
            <p:nvPr/>
          </p:nvGrpSpPr>
          <p:grpSpPr>
            <a:xfrm>
              <a:off x="2396647" y="2164137"/>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61" name="Group 60">
            <a:extLst>
              <a:ext uri="{FF2B5EF4-FFF2-40B4-BE49-F238E27FC236}">
                <a16:creationId xmlns:a16="http://schemas.microsoft.com/office/drawing/2014/main" id="{4BE09CD7-D8BA-DE07-0AFA-CC9BD81DACC2}"/>
              </a:ext>
            </a:extLst>
          </p:cNvPr>
          <p:cNvGrpSpPr/>
          <p:nvPr/>
        </p:nvGrpSpPr>
        <p:grpSpPr>
          <a:xfrm>
            <a:off x="1808878" y="2538937"/>
            <a:ext cx="6618516" cy="1237445"/>
            <a:chOff x="341085" y="1386365"/>
            <a:chExt cx="7791646" cy="1776159"/>
          </a:xfrm>
        </p:grpSpPr>
        <p:grpSp>
          <p:nvGrpSpPr>
            <p:cNvPr id="62" name="Google Shape;1022;p23">
              <a:extLst>
                <a:ext uri="{FF2B5EF4-FFF2-40B4-BE49-F238E27FC236}">
                  <a16:creationId xmlns:a16="http://schemas.microsoft.com/office/drawing/2014/main" id="{882CCF34-8415-AD98-F70B-AA2B374F4359}"/>
                </a:ext>
              </a:extLst>
            </p:cNvPr>
            <p:cNvGrpSpPr/>
            <p:nvPr/>
          </p:nvGrpSpPr>
          <p:grpSpPr>
            <a:xfrm>
              <a:off x="2538894" y="1386365"/>
              <a:ext cx="2200509" cy="1776159"/>
              <a:chOff x="3071457" y="2013875"/>
              <a:chExt cx="1944600" cy="1569600"/>
            </a:xfrm>
          </p:grpSpPr>
          <p:sp>
            <p:nvSpPr>
              <p:cNvPr id="77" name="Google Shape;1023;p23">
                <a:extLst>
                  <a:ext uri="{FF2B5EF4-FFF2-40B4-BE49-F238E27FC236}">
                    <a16:creationId xmlns:a16="http://schemas.microsoft.com/office/drawing/2014/main" id="{E1070CAF-A292-8E87-5214-80ABF5328C5B}"/>
                  </a:ext>
                </a:extLst>
              </p:cNvPr>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024;p23">
                <a:extLst>
                  <a:ext uri="{FF2B5EF4-FFF2-40B4-BE49-F238E27FC236}">
                    <a16:creationId xmlns:a16="http://schemas.microsoft.com/office/drawing/2014/main" id="{BB27B678-10B7-4672-239F-30652CCF1489}"/>
                  </a:ext>
                </a:extLst>
              </p:cNvPr>
              <p:cNvSpPr txBox="1"/>
              <p:nvPr/>
            </p:nvSpPr>
            <p:spPr>
              <a:xfrm>
                <a:off x="3316101" y="2256385"/>
                <a:ext cx="1451700" cy="7051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purchase these products stimultansly from thee users</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63" name="Google Shape;1026;p23">
              <a:extLst>
                <a:ext uri="{FF2B5EF4-FFF2-40B4-BE49-F238E27FC236}">
                  <a16:creationId xmlns:a16="http://schemas.microsoft.com/office/drawing/2014/main" id="{4A17887A-5D1A-7AD6-BB1F-A7AB15D0B887}"/>
                </a:ext>
              </a:extLst>
            </p:cNvPr>
            <p:cNvGrpSpPr/>
            <p:nvPr/>
          </p:nvGrpSpPr>
          <p:grpSpPr>
            <a:xfrm>
              <a:off x="341085" y="1386365"/>
              <a:ext cx="2200509" cy="1776159"/>
              <a:chOff x="1126863" y="2013875"/>
              <a:chExt cx="1944600" cy="1569600"/>
            </a:xfrm>
          </p:grpSpPr>
          <p:sp>
            <p:nvSpPr>
              <p:cNvPr id="74" name="Google Shape;1027;p23">
                <a:extLst>
                  <a:ext uri="{FF2B5EF4-FFF2-40B4-BE49-F238E27FC236}">
                    <a16:creationId xmlns:a16="http://schemas.microsoft.com/office/drawing/2014/main" id="{A03AEC5D-D494-A441-1EEB-CB9285C794D3}"/>
                  </a:ext>
                </a:extLst>
              </p:cNvPr>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1028;p23">
                <a:extLst>
                  <a:ext uri="{FF2B5EF4-FFF2-40B4-BE49-F238E27FC236}">
                    <a16:creationId xmlns:a16="http://schemas.microsoft.com/office/drawing/2014/main" id="{5EAC7A91-4121-1885-286E-22B87192420F}"/>
                  </a:ext>
                </a:extLst>
              </p:cNvPr>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Add some of the same products to various users carts</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64" name="Google Shape;1030;p23">
              <a:extLst>
                <a:ext uri="{FF2B5EF4-FFF2-40B4-BE49-F238E27FC236}">
                  <a16:creationId xmlns:a16="http://schemas.microsoft.com/office/drawing/2014/main" id="{80823A09-8BB1-2D3A-A794-B066538CD8A2}"/>
                </a:ext>
              </a:extLst>
            </p:cNvPr>
            <p:cNvGrpSpPr/>
            <p:nvPr/>
          </p:nvGrpSpPr>
          <p:grpSpPr>
            <a:xfrm>
              <a:off x="4736573" y="1386365"/>
              <a:ext cx="3396158" cy="1776159"/>
              <a:chOff x="5015938" y="2013875"/>
              <a:chExt cx="3001200" cy="1569600"/>
            </a:xfrm>
          </p:grpSpPr>
          <p:sp>
            <p:nvSpPr>
              <p:cNvPr id="71" name="Google Shape;1031;p23">
                <a:extLst>
                  <a:ext uri="{FF2B5EF4-FFF2-40B4-BE49-F238E27FC236}">
                    <a16:creationId xmlns:a16="http://schemas.microsoft.com/office/drawing/2014/main" id="{22E3C6EA-0BE3-D253-C94B-498366729141}"/>
                  </a:ext>
                </a:extLst>
              </p:cNvPr>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1032;p23">
                <a:extLst>
                  <a:ext uri="{FF2B5EF4-FFF2-40B4-BE49-F238E27FC236}">
                    <a16:creationId xmlns:a16="http://schemas.microsoft.com/office/drawing/2014/main" id="{B0F37136-CC0C-896B-A955-BB7AC742B5CE}"/>
                  </a:ext>
                </a:extLst>
              </p:cNvPr>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Search for purchase bottlenecks and synchronization issues </a:t>
                </a:r>
                <a:endParaRPr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65" name="Google Shape;1034;p23">
              <a:extLst>
                <a:ext uri="{FF2B5EF4-FFF2-40B4-BE49-F238E27FC236}">
                  <a16:creationId xmlns:a16="http://schemas.microsoft.com/office/drawing/2014/main" id="{E874E176-491B-DCEE-19E9-4AC2CE5907D0}"/>
                </a:ext>
              </a:extLst>
            </p:cNvPr>
            <p:cNvGrpSpPr/>
            <p:nvPr/>
          </p:nvGrpSpPr>
          <p:grpSpPr>
            <a:xfrm>
              <a:off x="4589022" y="2164261"/>
              <a:ext cx="295999" cy="294651"/>
              <a:chOff x="4858109" y="2631368"/>
              <a:chExt cx="316442" cy="315000"/>
            </a:xfrm>
          </p:grpSpPr>
          <p:sp>
            <p:nvSpPr>
              <p:cNvPr id="69" name="Google Shape;1035;p23">
                <a:extLst>
                  <a:ext uri="{FF2B5EF4-FFF2-40B4-BE49-F238E27FC236}">
                    <a16:creationId xmlns:a16="http://schemas.microsoft.com/office/drawing/2014/main" id="{DCDA4974-148B-9E5F-D472-E76E84C49E60}"/>
                  </a:ext>
                </a:extLst>
              </p:cNvPr>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036;p23">
                <a:extLst>
                  <a:ext uri="{FF2B5EF4-FFF2-40B4-BE49-F238E27FC236}">
                    <a16:creationId xmlns:a16="http://schemas.microsoft.com/office/drawing/2014/main" id="{B2DC15B7-24EC-29D0-B286-3CFF922729F9}"/>
                  </a:ext>
                </a:extLst>
              </p:cNvPr>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sz="1200">
                    <a:latin typeface="Open Sans" panose="020B0606030504020204" pitchFamily="34" charset="0"/>
                    <a:ea typeface="Open Sans" panose="020B0606030504020204" pitchFamily="34" charset="0"/>
                    <a:cs typeface="Open Sans" panose="020B0606030504020204" pitchFamily="34" charset="0"/>
                  </a:rPr>
                </a:b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6" name="Google Shape;1037;p23">
              <a:extLst>
                <a:ext uri="{FF2B5EF4-FFF2-40B4-BE49-F238E27FC236}">
                  <a16:creationId xmlns:a16="http://schemas.microsoft.com/office/drawing/2014/main" id="{99F1D7AA-3C3D-6741-9AAB-F2734C659758}"/>
                </a:ext>
              </a:extLst>
            </p:cNvPr>
            <p:cNvGrpSpPr/>
            <p:nvPr/>
          </p:nvGrpSpPr>
          <p:grpSpPr>
            <a:xfrm>
              <a:off x="2396647" y="2164137"/>
              <a:ext cx="294612" cy="294612"/>
              <a:chOff x="3157188" y="909150"/>
              <a:chExt cx="470400" cy="470400"/>
            </a:xfrm>
          </p:grpSpPr>
          <p:sp>
            <p:nvSpPr>
              <p:cNvPr id="67" name="Google Shape;1038;p23">
                <a:extLst>
                  <a:ext uri="{FF2B5EF4-FFF2-40B4-BE49-F238E27FC236}">
                    <a16:creationId xmlns:a16="http://schemas.microsoft.com/office/drawing/2014/main" id="{3E260A10-6A36-19D9-E04B-DD445444BD80}"/>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039;p23">
                <a:extLst>
                  <a:ext uri="{FF2B5EF4-FFF2-40B4-BE49-F238E27FC236}">
                    <a16:creationId xmlns:a16="http://schemas.microsoft.com/office/drawing/2014/main" id="{1CEB715F-2D69-20CF-273B-9B7729EDC6E5}"/>
                  </a:ext>
                </a:extLst>
              </p:cNvPr>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80" name="Group 79">
            <a:extLst>
              <a:ext uri="{FF2B5EF4-FFF2-40B4-BE49-F238E27FC236}">
                <a16:creationId xmlns:a16="http://schemas.microsoft.com/office/drawing/2014/main" id="{46FB7CD4-9449-D3D1-EBBB-8350F1B056DB}"/>
              </a:ext>
            </a:extLst>
          </p:cNvPr>
          <p:cNvGrpSpPr/>
          <p:nvPr/>
        </p:nvGrpSpPr>
        <p:grpSpPr>
          <a:xfrm>
            <a:off x="1808878" y="3848526"/>
            <a:ext cx="6618516" cy="1237445"/>
            <a:chOff x="341085" y="1386365"/>
            <a:chExt cx="7791646" cy="1776159"/>
          </a:xfrm>
        </p:grpSpPr>
        <p:grpSp>
          <p:nvGrpSpPr>
            <p:cNvPr id="81" name="Google Shape;1022;p23">
              <a:extLst>
                <a:ext uri="{FF2B5EF4-FFF2-40B4-BE49-F238E27FC236}">
                  <a16:creationId xmlns:a16="http://schemas.microsoft.com/office/drawing/2014/main" id="{636E7DB2-257A-6084-7A68-C6484DF6D543}"/>
                </a:ext>
              </a:extLst>
            </p:cNvPr>
            <p:cNvGrpSpPr/>
            <p:nvPr/>
          </p:nvGrpSpPr>
          <p:grpSpPr>
            <a:xfrm>
              <a:off x="2538894" y="1386365"/>
              <a:ext cx="2200509" cy="1776159"/>
              <a:chOff x="3071457" y="2013875"/>
              <a:chExt cx="1944600" cy="1569600"/>
            </a:xfrm>
          </p:grpSpPr>
          <p:sp>
            <p:nvSpPr>
              <p:cNvPr id="96" name="Google Shape;1023;p23">
                <a:extLst>
                  <a:ext uri="{FF2B5EF4-FFF2-40B4-BE49-F238E27FC236}">
                    <a16:creationId xmlns:a16="http://schemas.microsoft.com/office/drawing/2014/main" id="{49C953FE-2C92-6ADF-EA08-F10B0DC434DE}"/>
                  </a:ext>
                </a:extLst>
              </p:cNvPr>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1024;p23">
                <a:extLst>
                  <a:ext uri="{FF2B5EF4-FFF2-40B4-BE49-F238E27FC236}">
                    <a16:creationId xmlns:a16="http://schemas.microsoft.com/office/drawing/2014/main" id="{C45EEC8C-D01F-A437-7A6D-D988F9A7443F}"/>
                  </a:ext>
                </a:extLst>
              </p:cNvPr>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Login to the same members from many visitors stimultansly </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82" name="Google Shape;1026;p23">
              <a:extLst>
                <a:ext uri="{FF2B5EF4-FFF2-40B4-BE49-F238E27FC236}">
                  <a16:creationId xmlns:a16="http://schemas.microsoft.com/office/drawing/2014/main" id="{90AE84DC-0C45-EC2D-842D-0F1DBCD143DA}"/>
                </a:ext>
              </a:extLst>
            </p:cNvPr>
            <p:cNvGrpSpPr/>
            <p:nvPr/>
          </p:nvGrpSpPr>
          <p:grpSpPr>
            <a:xfrm>
              <a:off x="341085" y="1386365"/>
              <a:ext cx="2200509" cy="1776159"/>
              <a:chOff x="1126863" y="2013875"/>
              <a:chExt cx="1944600" cy="1569600"/>
            </a:xfrm>
          </p:grpSpPr>
          <p:sp>
            <p:nvSpPr>
              <p:cNvPr id="93" name="Google Shape;1027;p23">
                <a:extLst>
                  <a:ext uri="{FF2B5EF4-FFF2-40B4-BE49-F238E27FC236}">
                    <a16:creationId xmlns:a16="http://schemas.microsoft.com/office/drawing/2014/main" id="{2E28F854-4A84-BA85-A0ED-84BE1FA9B5C0}"/>
                  </a:ext>
                </a:extLst>
              </p:cNvPr>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1028;p23">
                <a:extLst>
                  <a:ext uri="{FF2B5EF4-FFF2-40B4-BE49-F238E27FC236}">
                    <a16:creationId xmlns:a16="http://schemas.microsoft.com/office/drawing/2014/main" id="{5C4A7854-1810-DCDF-B48A-64725C8E786D}"/>
                  </a:ext>
                </a:extLst>
              </p:cNvPr>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Register few members to the system</a:t>
                </a:r>
                <a:endParaRPr sz="1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83" name="Google Shape;1030;p23">
              <a:extLst>
                <a:ext uri="{FF2B5EF4-FFF2-40B4-BE49-F238E27FC236}">
                  <a16:creationId xmlns:a16="http://schemas.microsoft.com/office/drawing/2014/main" id="{FF8A5275-D6C1-6334-B8A4-067F380B036A}"/>
                </a:ext>
              </a:extLst>
            </p:cNvPr>
            <p:cNvGrpSpPr/>
            <p:nvPr/>
          </p:nvGrpSpPr>
          <p:grpSpPr>
            <a:xfrm>
              <a:off x="4736573" y="1386365"/>
              <a:ext cx="3396158" cy="1776159"/>
              <a:chOff x="5015938" y="2013875"/>
              <a:chExt cx="3001200" cy="1569600"/>
            </a:xfrm>
          </p:grpSpPr>
          <p:sp>
            <p:nvSpPr>
              <p:cNvPr id="90" name="Google Shape;1031;p23">
                <a:extLst>
                  <a:ext uri="{FF2B5EF4-FFF2-40B4-BE49-F238E27FC236}">
                    <a16:creationId xmlns:a16="http://schemas.microsoft.com/office/drawing/2014/main" id="{B4314983-D25A-8DF9-6676-4BB93F4C2CD9}"/>
                  </a:ext>
                </a:extLst>
              </p:cNvPr>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1032;p23">
                <a:extLst>
                  <a:ext uri="{FF2B5EF4-FFF2-40B4-BE49-F238E27FC236}">
                    <a16:creationId xmlns:a16="http://schemas.microsoft.com/office/drawing/2014/main" id="{1F530016-BBC5-B114-FD30-5777CCE2BF0C}"/>
                  </a:ext>
                </a:extLst>
              </p:cNvPr>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Search for login bottlenecks and synchronization issues </a:t>
                </a:r>
                <a:endParaRPr lang="en-US"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grpSp>
          <p:nvGrpSpPr>
            <p:cNvPr id="84" name="Google Shape;1034;p23">
              <a:extLst>
                <a:ext uri="{FF2B5EF4-FFF2-40B4-BE49-F238E27FC236}">
                  <a16:creationId xmlns:a16="http://schemas.microsoft.com/office/drawing/2014/main" id="{DD73F2C0-96A6-8537-C157-795793E87F2F}"/>
                </a:ext>
              </a:extLst>
            </p:cNvPr>
            <p:cNvGrpSpPr/>
            <p:nvPr/>
          </p:nvGrpSpPr>
          <p:grpSpPr>
            <a:xfrm>
              <a:off x="4589022" y="2164261"/>
              <a:ext cx="295999" cy="294651"/>
              <a:chOff x="4858109" y="2631368"/>
              <a:chExt cx="316442" cy="315000"/>
            </a:xfrm>
          </p:grpSpPr>
          <p:sp>
            <p:nvSpPr>
              <p:cNvPr id="88" name="Google Shape;1035;p23">
                <a:extLst>
                  <a:ext uri="{FF2B5EF4-FFF2-40B4-BE49-F238E27FC236}">
                    <a16:creationId xmlns:a16="http://schemas.microsoft.com/office/drawing/2014/main" id="{E3E77140-6CF2-A343-1274-91BB2301792F}"/>
                  </a:ext>
                </a:extLst>
              </p:cNvPr>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1036;p23">
                <a:extLst>
                  <a:ext uri="{FF2B5EF4-FFF2-40B4-BE49-F238E27FC236}">
                    <a16:creationId xmlns:a16="http://schemas.microsoft.com/office/drawing/2014/main" id="{51A69100-7965-98B7-81F6-25F9F4A46F68}"/>
                  </a:ext>
                </a:extLst>
              </p:cNvPr>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sz="1200">
                    <a:latin typeface="Open Sans" panose="020B0606030504020204" pitchFamily="34" charset="0"/>
                    <a:ea typeface="Open Sans" panose="020B0606030504020204" pitchFamily="34" charset="0"/>
                    <a:cs typeface="Open Sans" panose="020B0606030504020204" pitchFamily="34" charset="0"/>
                  </a:rPr>
                </a:b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5" name="Google Shape;1037;p23">
              <a:extLst>
                <a:ext uri="{FF2B5EF4-FFF2-40B4-BE49-F238E27FC236}">
                  <a16:creationId xmlns:a16="http://schemas.microsoft.com/office/drawing/2014/main" id="{E511183B-470D-95A2-01EC-10C7E40E1C6B}"/>
                </a:ext>
              </a:extLst>
            </p:cNvPr>
            <p:cNvGrpSpPr/>
            <p:nvPr/>
          </p:nvGrpSpPr>
          <p:grpSpPr>
            <a:xfrm>
              <a:off x="2396647" y="2164137"/>
              <a:ext cx="294612" cy="294612"/>
              <a:chOff x="3157188" y="909150"/>
              <a:chExt cx="470400" cy="470400"/>
            </a:xfrm>
          </p:grpSpPr>
          <p:sp>
            <p:nvSpPr>
              <p:cNvPr id="86" name="Google Shape;1038;p23">
                <a:extLst>
                  <a:ext uri="{FF2B5EF4-FFF2-40B4-BE49-F238E27FC236}">
                    <a16:creationId xmlns:a16="http://schemas.microsoft.com/office/drawing/2014/main" id="{A594E113-1E11-EFF4-4BDA-2347B1F7BF2B}"/>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1039;p23">
                <a:extLst>
                  <a:ext uri="{FF2B5EF4-FFF2-40B4-BE49-F238E27FC236}">
                    <a16:creationId xmlns:a16="http://schemas.microsoft.com/office/drawing/2014/main" id="{EDB8774F-13A6-53E0-049A-4141A7E1E854}"/>
                  </a:ext>
                </a:extLst>
              </p:cNvPr>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02" name="TextBox 101">
            <a:extLst>
              <a:ext uri="{FF2B5EF4-FFF2-40B4-BE49-F238E27FC236}">
                <a16:creationId xmlns:a16="http://schemas.microsoft.com/office/drawing/2014/main" id="{7F100C2C-9875-6339-E51B-6C2986C5377B}"/>
              </a:ext>
            </a:extLst>
          </p:cNvPr>
          <p:cNvSpPr txBox="1"/>
          <p:nvPr/>
        </p:nvSpPr>
        <p:spPr>
          <a:xfrm>
            <a:off x="67939" y="1244566"/>
            <a:ext cx="1688873" cy="6832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nSpc>
                <a:spcPct val="80000"/>
              </a:lnSpc>
              <a:buClr>
                <a:schemeClr val="accent2"/>
              </a:buClr>
              <a:buSzPts val="4800"/>
              <a:buFont typeface="Raleway Thin"/>
              <a:buNone/>
              <a:defRPr sz="4800">
                <a:solidFill>
                  <a:schemeClr val="accent2"/>
                </a:solidFill>
                <a:latin typeface="Georgia" panose="02040502050405020303" pitchFamily="18" charset="0"/>
                <a:ea typeface="Raleway Thin"/>
                <a:cs typeface="Raleway Thin"/>
                <a:sym typeface="Raleway Thin"/>
              </a:defRPr>
            </a:lvl1pPr>
            <a:lvl2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a:lnSpc>
                <a:spcPct val="80000"/>
              </a:lnSpc>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r>
              <a:rPr lang="en-US" sz="2400" dirty="0"/>
              <a:t>S</a:t>
            </a:r>
            <a:r>
              <a:rPr lang="en" sz="2400" dirty="0"/>
              <a:t>cenario </a:t>
            </a:r>
            <a:r>
              <a:rPr lang="en-US" sz="2400" dirty="0"/>
              <a:t>1</a:t>
            </a:r>
            <a:endParaRPr lang="en-IL" sz="2400" dirty="0"/>
          </a:p>
        </p:txBody>
      </p:sp>
      <p:sp>
        <p:nvSpPr>
          <p:cNvPr id="103" name="TextBox 102">
            <a:extLst>
              <a:ext uri="{FF2B5EF4-FFF2-40B4-BE49-F238E27FC236}">
                <a16:creationId xmlns:a16="http://schemas.microsoft.com/office/drawing/2014/main" id="{5BD5AFF6-A259-8C19-9DB7-2180BD0A3F60}"/>
              </a:ext>
            </a:extLst>
          </p:cNvPr>
          <p:cNvSpPr txBox="1"/>
          <p:nvPr/>
        </p:nvSpPr>
        <p:spPr>
          <a:xfrm>
            <a:off x="67939" y="2538937"/>
            <a:ext cx="1531203" cy="3580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nSpc>
                <a:spcPct val="80000"/>
              </a:lnSpc>
              <a:buClr>
                <a:schemeClr val="accent2"/>
              </a:buClr>
              <a:buSzPts val="4800"/>
              <a:buFont typeface="Raleway Thin"/>
              <a:buNone/>
              <a:defRPr sz="2400">
                <a:solidFill>
                  <a:schemeClr val="accent2"/>
                </a:solidFill>
                <a:latin typeface="Georgia" panose="02040502050405020303" pitchFamily="18" charset="0"/>
                <a:ea typeface="Raleway Thin"/>
                <a:cs typeface="Raleway Thin"/>
              </a:defRPr>
            </a:lvl1pPr>
            <a:lvl2pPr>
              <a:lnSpc>
                <a:spcPct val="80000"/>
              </a:lnSpc>
              <a:buClr>
                <a:schemeClr val="accent2"/>
              </a:buClr>
              <a:buSzPts val="4800"/>
              <a:buFont typeface="Raleway Thin"/>
              <a:buNone/>
              <a:defRPr sz="4800">
                <a:solidFill>
                  <a:schemeClr val="accent2"/>
                </a:solidFill>
                <a:latin typeface="Raleway Thin"/>
                <a:ea typeface="Raleway Thin"/>
                <a:cs typeface="Raleway Thin"/>
              </a:defRPr>
            </a:lvl2pPr>
            <a:lvl3pPr>
              <a:lnSpc>
                <a:spcPct val="80000"/>
              </a:lnSpc>
              <a:buClr>
                <a:schemeClr val="accent2"/>
              </a:buClr>
              <a:buSzPts val="4800"/>
              <a:buFont typeface="Raleway Thin"/>
              <a:buNone/>
              <a:defRPr sz="4800">
                <a:solidFill>
                  <a:schemeClr val="accent2"/>
                </a:solidFill>
                <a:latin typeface="Raleway Thin"/>
                <a:ea typeface="Raleway Thin"/>
                <a:cs typeface="Raleway Thin"/>
              </a:defRPr>
            </a:lvl3pPr>
            <a:lvl4pPr>
              <a:lnSpc>
                <a:spcPct val="80000"/>
              </a:lnSpc>
              <a:buClr>
                <a:schemeClr val="accent2"/>
              </a:buClr>
              <a:buSzPts val="4800"/>
              <a:buFont typeface="Raleway Thin"/>
              <a:buNone/>
              <a:defRPr sz="4800">
                <a:solidFill>
                  <a:schemeClr val="accent2"/>
                </a:solidFill>
                <a:latin typeface="Raleway Thin"/>
                <a:ea typeface="Raleway Thin"/>
                <a:cs typeface="Raleway Thin"/>
              </a:defRPr>
            </a:lvl4pPr>
            <a:lvl5pPr>
              <a:lnSpc>
                <a:spcPct val="80000"/>
              </a:lnSpc>
              <a:buClr>
                <a:schemeClr val="accent2"/>
              </a:buClr>
              <a:buSzPts val="4800"/>
              <a:buFont typeface="Raleway Thin"/>
              <a:buNone/>
              <a:defRPr sz="4800">
                <a:solidFill>
                  <a:schemeClr val="accent2"/>
                </a:solidFill>
                <a:latin typeface="Raleway Thin"/>
                <a:ea typeface="Raleway Thin"/>
                <a:cs typeface="Raleway Thin"/>
              </a:defRPr>
            </a:lvl5pPr>
            <a:lvl6pPr>
              <a:lnSpc>
                <a:spcPct val="80000"/>
              </a:lnSpc>
              <a:buClr>
                <a:schemeClr val="accent2"/>
              </a:buClr>
              <a:buSzPts val="4800"/>
              <a:buFont typeface="Raleway Thin"/>
              <a:buNone/>
              <a:defRPr sz="4800">
                <a:solidFill>
                  <a:schemeClr val="accent2"/>
                </a:solidFill>
                <a:latin typeface="Raleway Thin"/>
                <a:ea typeface="Raleway Thin"/>
                <a:cs typeface="Raleway Thin"/>
              </a:defRPr>
            </a:lvl6pPr>
            <a:lvl7pPr>
              <a:lnSpc>
                <a:spcPct val="80000"/>
              </a:lnSpc>
              <a:buClr>
                <a:schemeClr val="accent2"/>
              </a:buClr>
              <a:buSzPts val="4800"/>
              <a:buFont typeface="Raleway Thin"/>
              <a:buNone/>
              <a:defRPr sz="4800">
                <a:solidFill>
                  <a:schemeClr val="accent2"/>
                </a:solidFill>
                <a:latin typeface="Raleway Thin"/>
                <a:ea typeface="Raleway Thin"/>
                <a:cs typeface="Raleway Thin"/>
              </a:defRPr>
            </a:lvl7pPr>
            <a:lvl8pPr>
              <a:lnSpc>
                <a:spcPct val="80000"/>
              </a:lnSpc>
              <a:buClr>
                <a:schemeClr val="accent2"/>
              </a:buClr>
              <a:buSzPts val="4800"/>
              <a:buFont typeface="Raleway Thin"/>
              <a:buNone/>
              <a:defRPr sz="4800">
                <a:solidFill>
                  <a:schemeClr val="accent2"/>
                </a:solidFill>
                <a:latin typeface="Raleway Thin"/>
                <a:ea typeface="Raleway Thin"/>
                <a:cs typeface="Raleway Thin"/>
              </a:defRPr>
            </a:lvl8pPr>
            <a:lvl9pPr>
              <a:lnSpc>
                <a:spcPct val="80000"/>
              </a:lnSpc>
              <a:buClr>
                <a:schemeClr val="accent2"/>
              </a:buClr>
              <a:buSzPts val="4800"/>
              <a:buFont typeface="Raleway Thin"/>
              <a:buNone/>
              <a:defRPr sz="4800">
                <a:solidFill>
                  <a:schemeClr val="accent2"/>
                </a:solidFill>
                <a:latin typeface="Raleway Thin"/>
                <a:ea typeface="Raleway Thin"/>
                <a:cs typeface="Raleway Thin"/>
              </a:defRPr>
            </a:lvl9pPr>
          </a:lstStyle>
          <a:p>
            <a:r>
              <a:rPr lang="en-US" dirty="0"/>
              <a:t>S</a:t>
            </a:r>
            <a:r>
              <a:rPr lang="en" dirty="0"/>
              <a:t>cenario 2</a:t>
            </a:r>
          </a:p>
          <a:p>
            <a:endParaRPr lang="en" dirty="0"/>
          </a:p>
        </p:txBody>
      </p:sp>
      <p:sp>
        <p:nvSpPr>
          <p:cNvPr id="105" name="TextBox 104">
            <a:extLst>
              <a:ext uri="{FF2B5EF4-FFF2-40B4-BE49-F238E27FC236}">
                <a16:creationId xmlns:a16="http://schemas.microsoft.com/office/drawing/2014/main" id="{95F78C35-CEE9-4910-C6E2-03FF144862AC}"/>
              </a:ext>
            </a:extLst>
          </p:cNvPr>
          <p:cNvSpPr txBox="1"/>
          <p:nvPr/>
        </p:nvSpPr>
        <p:spPr>
          <a:xfrm>
            <a:off x="67939" y="3848526"/>
            <a:ext cx="1531203" cy="3580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marL="0" indent="0">
              <a:lnSpc>
                <a:spcPct val="80000"/>
              </a:lnSpc>
              <a:buClr>
                <a:schemeClr val="accent2"/>
              </a:buClr>
              <a:buSzPts val="4800"/>
              <a:buFont typeface="Raleway Thin"/>
              <a:buNone/>
              <a:defRPr sz="2400">
                <a:solidFill>
                  <a:schemeClr val="accent2"/>
                </a:solidFill>
                <a:latin typeface="Georgia" panose="02040502050405020303" pitchFamily="18" charset="0"/>
                <a:ea typeface="Raleway Thin"/>
                <a:cs typeface="Raleway Thin"/>
              </a:defRPr>
            </a:lvl1pPr>
            <a:lvl2pPr>
              <a:lnSpc>
                <a:spcPct val="80000"/>
              </a:lnSpc>
              <a:buClr>
                <a:schemeClr val="accent2"/>
              </a:buClr>
              <a:buSzPts val="4800"/>
              <a:buFont typeface="Raleway Thin"/>
              <a:buNone/>
              <a:defRPr sz="4800">
                <a:solidFill>
                  <a:schemeClr val="accent2"/>
                </a:solidFill>
                <a:latin typeface="Raleway Thin"/>
                <a:ea typeface="Raleway Thin"/>
                <a:cs typeface="Raleway Thin"/>
              </a:defRPr>
            </a:lvl2pPr>
            <a:lvl3pPr>
              <a:lnSpc>
                <a:spcPct val="80000"/>
              </a:lnSpc>
              <a:buClr>
                <a:schemeClr val="accent2"/>
              </a:buClr>
              <a:buSzPts val="4800"/>
              <a:buFont typeface="Raleway Thin"/>
              <a:buNone/>
              <a:defRPr sz="4800">
                <a:solidFill>
                  <a:schemeClr val="accent2"/>
                </a:solidFill>
                <a:latin typeface="Raleway Thin"/>
                <a:ea typeface="Raleway Thin"/>
                <a:cs typeface="Raleway Thin"/>
              </a:defRPr>
            </a:lvl3pPr>
            <a:lvl4pPr>
              <a:lnSpc>
                <a:spcPct val="80000"/>
              </a:lnSpc>
              <a:buClr>
                <a:schemeClr val="accent2"/>
              </a:buClr>
              <a:buSzPts val="4800"/>
              <a:buFont typeface="Raleway Thin"/>
              <a:buNone/>
              <a:defRPr sz="4800">
                <a:solidFill>
                  <a:schemeClr val="accent2"/>
                </a:solidFill>
                <a:latin typeface="Raleway Thin"/>
                <a:ea typeface="Raleway Thin"/>
                <a:cs typeface="Raleway Thin"/>
              </a:defRPr>
            </a:lvl4pPr>
            <a:lvl5pPr>
              <a:lnSpc>
                <a:spcPct val="80000"/>
              </a:lnSpc>
              <a:buClr>
                <a:schemeClr val="accent2"/>
              </a:buClr>
              <a:buSzPts val="4800"/>
              <a:buFont typeface="Raleway Thin"/>
              <a:buNone/>
              <a:defRPr sz="4800">
                <a:solidFill>
                  <a:schemeClr val="accent2"/>
                </a:solidFill>
                <a:latin typeface="Raleway Thin"/>
                <a:ea typeface="Raleway Thin"/>
                <a:cs typeface="Raleway Thin"/>
              </a:defRPr>
            </a:lvl5pPr>
            <a:lvl6pPr>
              <a:lnSpc>
                <a:spcPct val="80000"/>
              </a:lnSpc>
              <a:buClr>
                <a:schemeClr val="accent2"/>
              </a:buClr>
              <a:buSzPts val="4800"/>
              <a:buFont typeface="Raleway Thin"/>
              <a:buNone/>
              <a:defRPr sz="4800">
                <a:solidFill>
                  <a:schemeClr val="accent2"/>
                </a:solidFill>
                <a:latin typeface="Raleway Thin"/>
                <a:ea typeface="Raleway Thin"/>
                <a:cs typeface="Raleway Thin"/>
              </a:defRPr>
            </a:lvl6pPr>
            <a:lvl7pPr>
              <a:lnSpc>
                <a:spcPct val="80000"/>
              </a:lnSpc>
              <a:buClr>
                <a:schemeClr val="accent2"/>
              </a:buClr>
              <a:buSzPts val="4800"/>
              <a:buFont typeface="Raleway Thin"/>
              <a:buNone/>
              <a:defRPr sz="4800">
                <a:solidFill>
                  <a:schemeClr val="accent2"/>
                </a:solidFill>
                <a:latin typeface="Raleway Thin"/>
                <a:ea typeface="Raleway Thin"/>
                <a:cs typeface="Raleway Thin"/>
              </a:defRPr>
            </a:lvl7pPr>
            <a:lvl8pPr>
              <a:lnSpc>
                <a:spcPct val="80000"/>
              </a:lnSpc>
              <a:buClr>
                <a:schemeClr val="accent2"/>
              </a:buClr>
              <a:buSzPts val="4800"/>
              <a:buFont typeface="Raleway Thin"/>
              <a:buNone/>
              <a:defRPr sz="4800">
                <a:solidFill>
                  <a:schemeClr val="accent2"/>
                </a:solidFill>
                <a:latin typeface="Raleway Thin"/>
                <a:ea typeface="Raleway Thin"/>
                <a:cs typeface="Raleway Thin"/>
              </a:defRPr>
            </a:lvl8pPr>
            <a:lvl9pPr>
              <a:lnSpc>
                <a:spcPct val="80000"/>
              </a:lnSpc>
              <a:buClr>
                <a:schemeClr val="accent2"/>
              </a:buClr>
              <a:buSzPts val="4800"/>
              <a:buFont typeface="Raleway Thin"/>
              <a:buNone/>
              <a:defRPr sz="4800">
                <a:solidFill>
                  <a:schemeClr val="accent2"/>
                </a:solidFill>
                <a:latin typeface="Raleway Thin"/>
                <a:ea typeface="Raleway Thin"/>
                <a:cs typeface="Raleway Thin"/>
              </a:defRPr>
            </a:lvl9pPr>
          </a:lstStyle>
          <a:p>
            <a:r>
              <a:rPr lang="en-US" dirty="0"/>
              <a:t>S</a:t>
            </a:r>
            <a:r>
              <a:rPr lang="en" dirty="0"/>
              <a:t>cenario 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latin typeface="Georgia" panose="02040502050405020303" pitchFamily="18" charset="0"/>
              </a:rPr>
              <a:t>THANKS!</a:t>
            </a:r>
            <a:endParaRPr sz="7200" dirty="0">
              <a:latin typeface="Georgia" panose="02040502050405020303" pitchFamily="18" charset="0"/>
            </a:endParaRPr>
          </a:p>
        </p:txBody>
      </p:sp>
      <p:sp>
        <p:nvSpPr>
          <p:cNvPr id="2224" name="Google Shape;2224;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Georgia" panose="02040502050405020303" pitchFamily="18" charset="0"/>
                <a:ea typeface="Barlow"/>
                <a:cs typeface="Barlow"/>
                <a:sym typeface="Barlow"/>
              </a:rPr>
              <a:t>Any questions?</a:t>
            </a:r>
            <a:endParaRPr sz="3600" b="1" dirty="0">
              <a:solidFill>
                <a:schemeClr val="accent1"/>
              </a:solidFill>
              <a:latin typeface="Georgia" panose="02040502050405020303" pitchFamily="18" charset="0"/>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cxnSp>
        <p:nvCxnSpPr>
          <p:cNvPr id="141" name="Straight Arrow Connector 140">
            <a:extLst>
              <a:ext uri="{FF2B5EF4-FFF2-40B4-BE49-F238E27FC236}">
                <a16:creationId xmlns:a16="http://schemas.microsoft.com/office/drawing/2014/main" id="{104E2A44-56F2-3CD5-E1E7-A208F6F7D798}"/>
              </a:ext>
            </a:extLst>
          </p:cNvPr>
          <p:cNvCxnSpPr>
            <a:cxnSpLocks/>
            <a:stCxn id="43" idx="6"/>
            <a:endCxn id="138" idx="3"/>
          </p:cNvCxnSpPr>
          <p:nvPr/>
        </p:nvCxnSpPr>
        <p:spPr>
          <a:xfrm flipV="1">
            <a:off x="1450802" y="1395410"/>
            <a:ext cx="2984749" cy="37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9668F05-37AF-DD52-D784-85ED5112FA20}"/>
              </a:ext>
            </a:extLst>
          </p:cNvPr>
          <p:cNvCxnSpPr>
            <a:cxnSpLocks/>
            <a:stCxn id="44" idx="6"/>
            <a:endCxn id="139" idx="2"/>
          </p:cNvCxnSpPr>
          <p:nvPr/>
        </p:nvCxnSpPr>
        <p:spPr>
          <a:xfrm flipV="1">
            <a:off x="1002970" y="1221106"/>
            <a:ext cx="3422638" cy="142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9139548-D315-E77D-0502-2CE4CD08C4C1}"/>
              </a:ext>
            </a:extLst>
          </p:cNvPr>
          <p:cNvCxnSpPr>
            <a:cxnSpLocks/>
            <a:stCxn id="45" idx="7"/>
          </p:cNvCxnSpPr>
          <p:nvPr/>
        </p:nvCxnSpPr>
        <p:spPr>
          <a:xfrm flipV="1">
            <a:off x="1294940" y="1317874"/>
            <a:ext cx="3032385" cy="203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9A1EAFD-3DB1-37E9-4F08-565BFF46DC25}"/>
              </a:ext>
            </a:extLst>
          </p:cNvPr>
          <p:cNvCxnSpPr>
            <a:cxnSpLocks/>
            <a:stCxn id="91" idx="1"/>
            <a:endCxn id="102" idx="5"/>
          </p:cNvCxnSpPr>
          <p:nvPr/>
        </p:nvCxnSpPr>
        <p:spPr>
          <a:xfrm flipH="1" flipV="1">
            <a:off x="6295732" y="2158516"/>
            <a:ext cx="1476684" cy="79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3D0F54-37A5-FA73-A4F3-5B5D0866EA05}"/>
              </a:ext>
            </a:extLst>
          </p:cNvPr>
          <p:cNvCxnSpPr>
            <a:cxnSpLocks/>
            <a:stCxn id="49" idx="6"/>
          </p:cNvCxnSpPr>
          <p:nvPr/>
        </p:nvCxnSpPr>
        <p:spPr>
          <a:xfrm>
            <a:off x="2237069" y="1438087"/>
            <a:ext cx="1899288" cy="63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66046A0-60DB-86A2-36DD-430F455EDD26}"/>
              </a:ext>
            </a:extLst>
          </p:cNvPr>
          <p:cNvCxnSpPr>
            <a:cxnSpLocks/>
            <a:stCxn id="46" idx="6"/>
            <a:endCxn id="100" idx="2"/>
          </p:cNvCxnSpPr>
          <p:nvPr/>
        </p:nvCxnSpPr>
        <p:spPr>
          <a:xfrm flipV="1">
            <a:off x="2244180" y="1775546"/>
            <a:ext cx="1874779" cy="29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3242971-F6C9-654B-49CE-D88AC5140496}"/>
              </a:ext>
            </a:extLst>
          </p:cNvPr>
          <p:cNvCxnSpPr>
            <a:cxnSpLocks/>
            <a:stCxn id="47" idx="7"/>
          </p:cNvCxnSpPr>
          <p:nvPr/>
        </p:nvCxnSpPr>
        <p:spPr>
          <a:xfrm flipV="1">
            <a:off x="2109130" y="1510996"/>
            <a:ext cx="2234350" cy="118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4" name="Picture 6" descr="Premium Vector | 3d realistic businessman cartoon character with different  pose and raising hands up wearing black">
            <a:extLst>
              <a:ext uri="{FF2B5EF4-FFF2-40B4-BE49-F238E27FC236}">
                <a16:creationId xmlns:a16="http://schemas.microsoft.com/office/drawing/2014/main" id="{D9E67B8A-EAB1-4A1C-AB8D-8988F54629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92" t="10375" r="36117" b="-1371"/>
          <a:stretch/>
        </p:blipFill>
        <p:spPr bwMode="auto">
          <a:xfrm>
            <a:off x="4602407" y="2406098"/>
            <a:ext cx="909130" cy="1775349"/>
          </a:xfrm>
          <a:prstGeom prst="rect">
            <a:avLst/>
          </a:prstGeom>
          <a:noFill/>
          <a:extLst>
            <a:ext uri="{909E8E84-426E-40DD-AFC4-6F175D3DCCD1}">
              <a14:hiddenFill xmlns:a14="http://schemas.microsoft.com/office/drawing/2010/main">
                <a:solidFill>
                  <a:srgbClr val="FFFFFF"/>
                </a:solidFill>
              </a14:hiddenFill>
            </a:ext>
          </a:extLst>
        </p:spPr>
      </p:pic>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Georgia" panose="02040502050405020303" pitchFamily="18" charset="0"/>
              </a:rPr>
              <a:t>Why is it important?</a:t>
            </a:r>
            <a:endParaRPr dirty="0">
              <a:latin typeface="Georgia" panose="02040502050405020303" pitchFamily="18" charset="0"/>
            </a:endParaRPr>
          </a:p>
        </p:txBody>
      </p:sp>
      <p:sp>
        <p:nvSpPr>
          <p:cNvPr id="345" name="Google Shape;345;p13"/>
          <p:cNvSpPr txBox="1">
            <a:spLocks noGrp="1"/>
          </p:cNvSpPr>
          <p:nvPr>
            <p:ph type="body" idx="1"/>
          </p:nvPr>
        </p:nvSpPr>
        <p:spPr>
          <a:xfrm>
            <a:off x="272557" y="4449507"/>
            <a:ext cx="9061591" cy="851985"/>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IL" sz="16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Here we get into the crux of performance testing. It determines whether your software meets </a:t>
            </a:r>
            <a:r>
              <a:rPr lang="en-IL" sz="1600" b="1"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speed, scalability and stability</a:t>
            </a:r>
            <a:r>
              <a:rPr lang="en-IL" sz="1600" spc="-5" dirty="0">
                <a:solidFill>
                  <a:srgbClr val="292929"/>
                </a:solidFill>
                <a:effectLst/>
                <a:latin typeface="Open Sans" panose="020B0606030504020204" pitchFamily="34" charset="0"/>
                <a:ea typeface="Open Sans" panose="020B0606030504020204" pitchFamily="34" charset="0"/>
                <a:cs typeface="Open Sans" panose="020B0606030504020204" pitchFamily="34" charset="0"/>
              </a:rPr>
              <a:t> requirements under expected workloads</a:t>
            </a:r>
            <a:r>
              <a:rPr lang="en-US" sz="1600" spc="-5" dirty="0">
                <a:solidFill>
                  <a:srgbClr val="292929"/>
                </a:solidFill>
                <a:latin typeface="Open Sans" panose="020B0606030504020204" pitchFamily="34" charset="0"/>
                <a:ea typeface="Open Sans" panose="020B0606030504020204" pitchFamily="34" charset="0"/>
                <a:cs typeface="Open Sans" panose="020B0606030504020204" pitchFamily="34" charset="0"/>
              </a:rPr>
              <a:t>.</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48" name="Google Shape;348;p13"/>
          <p:cNvGrpSpPr/>
          <p:nvPr/>
        </p:nvGrpSpPr>
        <p:grpSpPr>
          <a:xfrm>
            <a:off x="6386253" y="186674"/>
            <a:ext cx="2491222" cy="151147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28" name="Picture 4" descr="Clipart - Computer Circle Icon Png, Transparent Png , Transparent Png Image  - PNGitem">
            <a:extLst>
              <a:ext uri="{FF2B5EF4-FFF2-40B4-BE49-F238E27FC236}">
                <a16:creationId xmlns:a16="http://schemas.microsoft.com/office/drawing/2014/main" id="{1B305956-0B24-5692-A3DE-F4FCB97FC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270" y="1211961"/>
            <a:ext cx="629215" cy="657816"/>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4" descr="Clipart - Computer Circle Icon Png, Transparent Png , Transparent Png Image  - PNGitem">
            <a:extLst>
              <a:ext uri="{FF2B5EF4-FFF2-40B4-BE49-F238E27FC236}">
                <a16:creationId xmlns:a16="http://schemas.microsoft.com/office/drawing/2014/main" id="{3E54B07C-AB4A-799F-9C96-166A2517C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092" y="2170681"/>
            <a:ext cx="871573" cy="911190"/>
          </a:xfrm>
          <a:prstGeom prst="ellipse">
            <a:avLst/>
          </a:prstGeom>
          <a:noFill/>
          <a:extLst>
            <a:ext uri="{909E8E84-426E-40DD-AFC4-6F175D3DCCD1}">
              <a14:hiddenFill xmlns:a14="http://schemas.microsoft.com/office/drawing/2010/main">
                <a:solidFill>
                  <a:srgbClr val="FFFFFF"/>
                </a:solidFill>
              </a14:hiddenFill>
            </a:ext>
          </a:extLst>
        </p:spPr>
      </p:pic>
      <p:pic>
        <p:nvPicPr>
          <p:cNvPr id="43" name="Picture 4" descr="Clipart - Computer Circle Icon Png, Transparent Png , Transparent Png Image  - PNGitem">
            <a:extLst>
              <a:ext uri="{FF2B5EF4-FFF2-40B4-BE49-F238E27FC236}">
                <a16:creationId xmlns:a16="http://schemas.microsoft.com/office/drawing/2014/main" id="{93F5E1D1-492B-1208-BFB5-2FA9BD650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29" y="1319711"/>
            <a:ext cx="871573" cy="911190"/>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 descr="Clipart - Computer Circle Icon Png, Transparent Png , Transparent Png Image  - PNGitem">
            <a:extLst>
              <a:ext uri="{FF2B5EF4-FFF2-40B4-BE49-F238E27FC236}">
                <a16:creationId xmlns:a16="http://schemas.microsoft.com/office/drawing/2014/main" id="{37D2EBB7-984F-EAB2-4A03-41FFAFDF0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37" y="2374993"/>
            <a:ext cx="514233" cy="537607"/>
          </a:xfrm>
          <a:prstGeom prst="ellipse">
            <a:avLst/>
          </a:prstGeom>
          <a:noFill/>
          <a:extLst>
            <a:ext uri="{909E8E84-426E-40DD-AFC4-6F175D3DCCD1}">
              <a14:hiddenFill xmlns:a14="http://schemas.microsoft.com/office/drawing/2010/main">
                <a:solidFill>
                  <a:srgbClr val="FFFFFF"/>
                </a:solidFill>
              </a14:hiddenFill>
            </a:ext>
          </a:extLst>
        </p:spPr>
      </p:pic>
      <p:pic>
        <p:nvPicPr>
          <p:cNvPr id="45" name="Picture 4" descr="Clipart - Computer Circle Icon Png, Transparent Png , Transparent Png Image  - PNGitem">
            <a:extLst>
              <a:ext uri="{FF2B5EF4-FFF2-40B4-BE49-F238E27FC236}">
                <a16:creationId xmlns:a16="http://schemas.microsoft.com/office/drawing/2014/main" id="{6999B8BF-7AE4-5785-1A6B-6DC15252E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08" y="3194926"/>
            <a:ext cx="1064294" cy="1112671"/>
          </a:xfrm>
          <a:prstGeom prst="ellipse">
            <a:avLst/>
          </a:prstGeom>
          <a:noFill/>
          <a:extLst>
            <a:ext uri="{909E8E84-426E-40DD-AFC4-6F175D3DCCD1}">
              <a14:hiddenFill xmlns:a14="http://schemas.microsoft.com/office/drawing/2010/main">
                <a:solidFill>
                  <a:srgbClr val="FFFFFF"/>
                </a:solidFill>
              </a14:hiddenFill>
            </a:ext>
          </a:extLst>
        </p:spPr>
      </p:pic>
      <p:pic>
        <p:nvPicPr>
          <p:cNvPr id="46" name="Picture 4" descr="Clipart - Computer Circle Icon Png, Transparent Png , Transparent Png Image  - PNGitem">
            <a:extLst>
              <a:ext uri="{FF2B5EF4-FFF2-40B4-BE49-F238E27FC236}">
                <a16:creationId xmlns:a16="http://schemas.microsoft.com/office/drawing/2014/main" id="{B4025F49-126B-479D-E622-788DC1282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315" y="1769816"/>
            <a:ext cx="578865" cy="605177"/>
          </a:xfrm>
          <a:prstGeom prst="ellipse">
            <a:avLst/>
          </a:prstGeom>
          <a:noFill/>
          <a:extLst>
            <a:ext uri="{909E8E84-426E-40DD-AFC4-6F175D3DCCD1}">
              <a14:hiddenFill xmlns:a14="http://schemas.microsoft.com/office/drawing/2010/main">
                <a:solidFill>
                  <a:srgbClr val="FFFFFF"/>
                </a:solidFill>
              </a14:hiddenFill>
            </a:ext>
          </a:extLst>
        </p:spPr>
      </p:pic>
      <p:pic>
        <p:nvPicPr>
          <p:cNvPr id="47" name="Picture 4" descr="Clipart - Computer Circle Icon Png, Transparent Png , Transparent Png Image  - PNGitem">
            <a:extLst>
              <a:ext uri="{FF2B5EF4-FFF2-40B4-BE49-F238E27FC236}">
                <a16:creationId xmlns:a16="http://schemas.microsoft.com/office/drawing/2014/main" id="{01D5168F-205A-4FDD-8211-EDD4314C5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32" y="2577214"/>
            <a:ext cx="764098" cy="798830"/>
          </a:xfrm>
          <a:prstGeom prst="ellipse">
            <a:avLst/>
          </a:prstGeom>
          <a:noFill/>
          <a:extLst>
            <a:ext uri="{909E8E84-426E-40DD-AFC4-6F175D3DCCD1}">
              <a14:hiddenFill xmlns:a14="http://schemas.microsoft.com/office/drawing/2010/main">
                <a:solidFill>
                  <a:srgbClr val="FFFFFF"/>
                </a:solidFill>
              </a14:hiddenFill>
            </a:ext>
          </a:extLst>
        </p:spPr>
      </p:pic>
      <p:pic>
        <p:nvPicPr>
          <p:cNvPr id="48" name="Picture 4" descr="Clipart - Computer Circle Icon Png, Transparent Png , Transparent Png Image  - PNGitem">
            <a:extLst>
              <a:ext uri="{FF2B5EF4-FFF2-40B4-BE49-F238E27FC236}">
                <a16:creationId xmlns:a16="http://schemas.microsoft.com/office/drawing/2014/main" id="{26140A3C-1CB4-184B-B231-3BD184D03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092" y="3444824"/>
            <a:ext cx="685800" cy="716972"/>
          </a:xfrm>
          <a:prstGeom prst="ellipse">
            <a:avLst/>
          </a:prstGeom>
          <a:noFill/>
          <a:extLst>
            <a:ext uri="{909E8E84-426E-40DD-AFC4-6F175D3DCCD1}">
              <a14:hiddenFill xmlns:a14="http://schemas.microsoft.com/office/drawing/2010/main">
                <a:solidFill>
                  <a:srgbClr val="FFFFFF"/>
                </a:solidFill>
              </a14:hiddenFill>
            </a:ext>
          </a:extLst>
        </p:spPr>
      </p:pic>
      <p:pic>
        <p:nvPicPr>
          <p:cNvPr id="49" name="Picture 4" descr="Clipart - Computer Circle Icon Png, Transparent Png , Transparent Png Image  - PNGitem">
            <a:extLst>
              <a:ext uri="{FF2B5EF4-FFF2-40B4-BE49-F238E27FC236}">
                <a16:creationId xmlns:a16="http://schemas.microsoft.com/office/drawing/2014/main" id="{98B1B156-6CA4-CFFC-CB80-45D3B11F2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977" y="1220584"/>
            <a:ext cx="416092" cy="435005"/>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emium Vector | 3d realistic businessman cartoon character with different  pose and raising hands up wearing black">
            <a:extLst>
              <a:ext uri="{FF2B5EF4-FFF2-40B4-BE49-F238E27FC236}">
                <a16:creationId xmlns:a16="http://schemas.microsoft.com/office/drawing/2014/main" id="{5B935042-E00C-577A-1D06-672D2FCD14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974" t="11053" r="2127" b="4478"/>
          <a:stretch/>
        </p:blipFill>
        <p:spPr bwMode="auto">
          <a:xfrm>
            <a:off x="4675845" y="2369734"/>
            <a:ext cx="1075003" cy="17182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Premium Vector | 3d realistic businessman cartoon character with different  pose and raising hands up wearing black">
            <a:extLst>
              <a:ext uri="{FF2B5EF4-FFF2-40B4-BE49-F238E27FC236}">
                <a16:creationId xmlns:a16="http://schemas.microsoft.com/office/drawing/2014/main" id="{439D5C9E-AA21-7A1F-3536-ED0E40A502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74" r="65537"/>
          <a:stretch/>
        </p:blipFill>
        <p:spPr bwMode="auto">
          <a:xfrm>
            <a:off x="4669620" y="2308545"/>
            <a:ext cx="1139729" cy="1871600"/>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a:extLst>
              <a:ext uri="{FF2B5EF4-FFF2-40B4-BE49-F238E27FC236}">
                <a16:creationId xmlns:a16="http://schemas.microsoft.com/office/drawing/2014/main" id="{C12FCD84-95F1-3F51-5E19-37F436859246}"/>
              </a:ext>
            </a:extLst>
          </p:cNvPr>
          <p:cNvSpPr/>
          <p:nvPr/>
        </p:nvSpPr>
        <p:spPr>
          <a:xfrm>
            <a:off x="4136357" y="2637586"/>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55" name="Cube 54">
            <a:extLst>
              <a:ext uri="{FF2B5EF4-FFF2-40B4-BE49-F238E27FC236}">
                <a16:creationId xmlns:a16="http://schemas.microsoft.com/office/drawing/2014/main" id="{4E8A2854-8476-2667-1E31-EFCBEC9320A8}"/>
              </a:ext>
            </a:extLst>
          </p:cNvPr>
          <p:cNvSpPr/>
          <p:nvPr/>
        </p:nvSpPr>
        <p:spPr>
          <a:xfrm>
            <a:off x="4136357" y="2434179"/>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cxnSp>
        <p:nvCxnSpPr>
          <p:cNvPr id="10" name="Straight Arrow Connector 9">
            <a:extLst>
              <a:ext uri="{FF2B5EF4-FFF2-40B4-BE49-F238E27FC236}">
                <a16:creationId xmlns:a16="http://schemas.microsoft.com/office/drawing/2014/main" id="{8A65C9FD-FBFB-61FE-1004-E8F49DE83D3E}"/>
              </a:ext>
            </a:extLst>
          </p:cNvPr>
          <p:cNvCxnSpPr>
            <a:cxnSpLocks/>
            <a:stCxn id="48" idx="7"/>
            <a:endCxn id="8" idx="2"/>
          </p:cNvCxnSpPr>
          <p:nvPr/>
        </p:nvCxnSpPr>
        <p:spPr>
          <a:xfrm flipV="1">
            <a:off x="2917459" y="2793290"/>
            <a:ext cx="1218898" cy="75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F385A8-D15D-A866-5780-2DF3B744F85C}"/>
              </a:ext>
            </a:extLst>
          </p:cNvPr>
          <p:cNvCxnSpPr>
            <a:cxnSpLocks/>
            <a:stCxn id="42" idx="6"/>
            <a:endCxn id="55" idx="2"/>
          </p:cNvCxnSpPr>
          <p:nvPr/>
        </p:nvCxnSpPr>
        <p:spPr>
          <a:xfrm flipV="1">
            <a:off x="3408665" y="2589883"/>
            <a:ext cx="727692" cy="3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3CF409F-9141-F39D-9814-D97C5A6A3A7E}"/>
              </a:ext>
            </a:extLst>
          </p:cNvPr>
          <p:cNvCxnSpPr>
            <a:cxnSpLocks/>
          </p:cNvCxnSpPr>
          <p:nvPr/>
        </p:nvCxnSpPr>
        <p:spPr>
          <a:xfrm>
            <a:off x="3264048" y="1481598"/>
            <a:ext cx="857957" cy="746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Cube 62">
            <a:extLst>
              <a:ext uri="{FF2B5EF4-FFF2-40B4-BE49-F238E27FC236}">
                <a16:creationId xmlns:a16="http://schemas.microsoft.com/office/drawing/2014/main" id="{D96BD72A-0328-33F3-5C81-74301BF17B2F}"/>
              </a:ext>
            </a:extLst>
          </p:cNvPr>
          <p:cNvSpPr/>
          <p:nvPr/>
        </p:nvSpPr>
        <p:spPr>
          <a:xfrm>
            <a:off x="4136357" y="2232079"/>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75" name="Cube 74">
            <a:extLst>
              <a:ext uri="{FF2B5EF4-FFF2-40B4-BE49-F238E27FC236}">
                <a16:creationId xmlns:a16="http://schemas.microsoft.com/office/drawing/2014/main" id="{3B6AD3BB-BDD1-A129-7B95-C72F77EA2C7C}"/>
              </a:ext>
            </a:extLst>
          </p:cNvPr>
          <p:cNvSpPr/>
          <p:nvPr/>
        </p:nvSpPr>
        <p:spPr>
          <a:xfrm>
            <a:off x="5570038" y="2658663"/>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76" name="Cube 75">
            <a:extLst>
              <a:ext uri="{FF2B5EF4-FFF2-40B4-BE49-F238E27FC236}">
                <a16:creationId xmlns:a16="http://schemas.microsoft.com/office/drawing/2014/main" id="{730CB88C-FD31-B637-1EC9-F24DE0F7AC38}"/>
              </a:ext>
            </a:extLst>
          </p:cNvPr>
          <p:cNvSpPr/>
          <p:nvPr/>
        </p:nvSpPr>
        <p:spPr>
          <a:xfrm>
            <a:off x="5570038" y="2455256"/>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77" name="Cube 76">
            <a:extLst>
              <a:ext uri="{FF2B5EF4-FFF2-40B4-BE49-F238E27FC236}">
                <a16:creationId xmlns:a16="http://schemas.microsoft.com/office/drawing/2014/main" id="{DECB5D98-B661-D3E8-C2F9-382ACDFA70BE}"/>
              </a:ext>
            </a:extLst>
          </p:cNvPr>
          <p:cNvSpPr/>
          <p:nvPr/>
        </p:nvSpPr>
        <p:spPr>
          <a:xfrm>
            <a:off x="5570038" y="2253156"/>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pic>
        <p:nvPicPr>
          <p:cNvPr id="78" name="Picture 4" descr="Clipart - Computer Circle Icon Png, Transparent Png , Transparent Png Image  - PNGitem">
            <a:extLst>
              <a:ext uri="{FF2B5EF4-FFF2-40B4-BE49-F238E27FC236}">
                <a16:creationId xmlns:a16="http://schemas.microsoft.com/office/drawing/2014/main" id="{FFF6B895-0D19-74E6-7327-3C7C8AEC0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440" y="3357772"/>
            <a:ext cx="871573" cy="911190"/>
          </a:xfrm>
          <a:prstGeom prst="ellipse">
            <a:avLst/>
          </a:prstGeom>
          <a:noFill/>
          <a:extLst>
            <a:ext uri="{909E8E84-426E-40DD-AFC4-6F175D3DCCD1}">
              <a14:hiddenFill xmlns:a14="http://schemas.microsoft.com/office/drawing/2010/main">
                <a:solidFill>
                  <a:srgbClr val="FFFFFF"/>
                </a:solidFill>
              </a14:hiddenFill>
            </a:ext>
          </a:extLst>
        </p:spPr>
      </p:pic>
      <p:pic>
        <p:nvPicPr>
          <p:cNvPr id="79" name="Picture 4" descr="Clipart - Computer Circle Icon Png, Transparent Png , Transparent Png Image  - PNGitem">
            <a:extLst>
              <a:ext uri="{FF2B5EF4-FFF2-40B4-BE49-F238E27FC236}">
                <a16:creationId xmlns:a16="http://schemas.microsoft.com/office/drawing/2014/main" id="{84B0BDB9-908C-9A67-8071-FE26E6CE6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436" y="1769815"/>
            <a:ext cx="578865" cy="605177"/>
          </a:xfrm>
          <a:prstGeom prst="ellipse">
            <a:avLst/>
          </a:prstGeom>
          <a:noFill/>
          <a:extLst>
            <a:ext uri="{909E8E84-426E-40DD-AFC4-6F175D3DCCD1}">
              <a14:hiddenFill xmlns:a14="http://schemas.microsoft.com/office/drawing/2010/main">
                <a:solidFill>
                  <a:srgbClr val="FFFFFF"/>
                </a:solidFill>
              </a14:hiddenFill>
            </a:ext>
          </a:extLst>
        </p:spPr>
      </p:pic>
      <p:pic>
        <p:nvPicPr>
          <p:cNvPr id="80" name="Picture 4" descr="Clipart - Computer Circle Icon Png, Transparent Png , Transparent Png Image  - PNGitem">
            <a:extLst>
              <a:ext uri="{FF2B5EF4-FFF2-40B4-BE49-F238E27FC236}">
                <a16:creationId xmlns:a16="http://schemas.microsoft.com/office/drawing/2014/main" id="{453CBC66-5981-6C15-DEDB-B61940C59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966" y="2510025"/>
            <a:ext cx="764098" cy="798830"/>
          </a:xfrm>
          <a:prstGeom prst="ellipse">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a:extLst>
              <a:ext uri="{FF2B5EF4-FFF2-40B4-BE49-F238E27FC236}">
                <a16:creationId xmlns:a16="http://schemas.microsoft.com/office/drawing/2014/main" id="{1C22A14C-47D9-E527-72EC-B6EF1A3086A3}"/>
              </a:ext>
            </a:extLst>
          </p:cNvPr>
          <p:cNvCxnSpPr>
            <a:cxnSpLocks/>
            <a:stCxn id="78" idx="1"/>
          </p:cNvCxnSpPr>
          <p:nvPr/>
        </p:nvCxnSpPr>
        <p:spPr>
          <a:xfrm flipH="1" flipV="1">
            <a:off x="6051025" y="2956707"/>
            <a:ext cx="617054" cy="534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F5A5839-1F33-8220-B03B-C4C4D0707706}"/>
              </a:ext>
            </a:extLst>
          </p:cNvPr>
          <p:cNvCxnSpPr>
            <a:cxnSpLocks/>
            <a:stCxn id="80" idx="2"/>
            <a:endCxn id="76" idx="5"/>
          </p:cNvCxnSpPr>
          <p:nvPr/>
        </p:nvCxnSpPr>
        <p:spPr>
          <a:xfrm flipH="1" flipV="1">
            <a:off x="6284329" y="2548679"/>
            <a:ext cx="561637" cy="36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E88ABD1-3AA1-12B4-8A8C-99141B0FE8E0}"/>
              </a:ext>
            </a:extLst>
          </p:cNvPr>
          <p:cNvCxnSpPr>
            <a:cxnSpLocks/>
            <a:endCxn id="77" idx="5"/>
          </p:cNvCxnSpPr>
          <p:nvPr/>
        </p:nvCxnSpPr>
        <p:spPr>
          <a:xfrm flipH="1">
            <a:off x="6284329" y="2071239"/>
            <a:ext cx="600265" cy="27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1" name="Picture 4" descr="Clipart - Computer Circle Icon Png, Transparent Png , Transparent Png Image  - PNGitem">
            <a:extLst>
              <a:ext uri="{FF2B5EF4-FFF2-40B4-BE49-F238E27FC236}">
                <a16:creationId xmlns:a16="http://schemas.microsoft.com/office/drawing/2014/main" id="{5E0130CF-7882-705B-353C-7899BD8AE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777" y="2815757"/>
            <a:ext cx="871573" cy="911190"/>
          </a:xfrm>
          <a:prstGeom prst="ellipse">
            <a:avLst/>
          </a:prstGeom>
          <a:noFill/>
          <a:extLst>
            <a:ext uri="{909E8E84-426E-40DD-AFC4-6F175D3DCCD1}">
              <a14:hiddenFill xmlns:a14="http://schemas.microsoft.com/office/drawing/2010/main">
                <a:solidFill>
                  <a:srgbClr val="FFFFFF"/>
                </a:solidFill>
              </a14:hiddenFill>
            </a:ext>
          </a:extLst>
        </p:spPr>
      </p:pic>
      <p:pic>
        <p:nvPicPr>
          <p:cNvPr id="92" name="Picture 4" descr="Clipart - Computer Circle Icon Png, Transparent Png , Transparent Png Image  - PNGitem">
            <a:extLst>
              <a:ext uri="{FF2B5EF4-FFF2-40B4-BE49-F238E27FC236}">
                <a16:creationId xmlns:a16="http://schemas.microsoft.com/office/drawing/2014/main" id="{2E35B163-0F36-A2E0-E7F3-4C31589B5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919" y="2196138"/>
            <a:ext cx="514233" cy="537607"/>
          </a:xfrm>
          <a:prstGeom prst="ellipse">
            <a:avLst/>
          </a:prstGeom>
          <a:noFill/>
          <a:extLst>
            <a:ext uri="{909E8E84-426E-40DD-AFC4-6F175D3DCCD1}">
              <a14:hiddenFill xmlns:a14="http://schemas.microsoft.com/office/drawing/2010/main">
                <a:solidFill>
                  <a:srgbClr val="FFFFFF"/>
                </a:solidFill>
              </a14:hiddenFill>
            </a:ext>
          </a:extLst>
        </p:spPr>
      </p:pic>
      <p:sp>
        <p:nvSpPr>
          <p:cNvPr id="98" name="Cube 97">
            <a:extLst>
              <a:ext uri="{FF2B5EF4-FFF2-40B4-BE49-F238E27FC236}">
                <a16:creationId xmlns:a16="http://schemas.microsoft.com/office/drawing/2014/main" id="{BCC55E5B-C116-2FE3-7826-A340DF3061B7}"/>
              </a:ext>
            </a:extLst>
          </p:cNvPr>
          <p:cNvSpPr/>
          <p:nvPr/>
        </p:nvSpPr>
        <p:spPr>
          <a:xfrm>
            <a:off x="4122005" y="2031949"/>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99" name="Cube 98">
            <a:extLst>
              <a:ext uri="{FF2B5EF4-FFF2-40B4-BE49-F238E27FC236}">
                <a16:creationId xmlns:a16="http://schemas.microsoft.com/office/drawing/2014/main" id="{D9230E13-B020-67A0-F5DF-EE2E0A3028D8}"/>
              </a:ext>
            </a:extLst>
          </p:cNvPr>
          <p:cNvSpPr/>
          <p:nvPr/>
        </p:nvSpPr>
        <p:spPr>
          <a:xfrm>
            <a:off x="4122004" y="1820791"/>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100" name="Cube 99">
            <a:extLst>
              <a:ext uri="{FF2B5EF4-FFF2-40B4-BE49-F238E27FC236}">
                <a16:creationId xmlns:a16="http://schemas.microsoft.com/office/drawing/2014/main" id="{D5F2CF7B-880F-20FB-3414-8EDD33C63DF2}"/>
              </a:ext>
            </a:extLst>
          </p:cNvPr>
          <p:cNvSpPr/>
          <p:nvPr/>
        </p:nvSpPr>
        <p:spPr>
          <a:xfrm>
            <a:off x="4118959" y="1619842"/>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102" name="Cube 101">
            <a:extLst>
              <a:ext uri="{FF2B5EF4-FFF2-40B4-BE49-F238E27FC236}">
                <a16:creationId xmlns:a16="http://schemas.microsoft.com/office/drawing/2014/main" id="{2F2D287F-F3D4-79E8-2403-F26D04719BBC}"/>
              </a:ext>
            </a:extLst>
          </p:cNvPr>
          <p:cNvSpPr/>
          <p:nvPr/>
        </p:nvSpPr>
        <p:spPr>
          <a:xfrm>
            <a:off x="5581441" y="2065093"/>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103" name="Cube 102">
            <a:extLst>
              <a:ext uri="{FF2B5EF4-FFF2-40B4-BE49-F238E27FC236}">
                <a16:creationId xmlns:a16="http://schemas.microsoft.com/office/drawing/2014/main" id="{7A9D5A54-860E-9968-AAE2-F213CF95E010}"/>
              </a:ext>
            </a:extLst>
          </p:cNvPr>
          <p:cNvSpPr/>
          <p:nvPr/>
        </p:nvSpPr>
        <p:spPr>
          <a:xfrm>
            <a:off x="5591438" y="1853472"/>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sp>
        <p:nvSpPr>
          <p:cNvPr id="104" name="Cube 103">
            <a:extLst>
              <a:ext uri="{FF2B5EF4-FFF2-40B4-BE49-F238E27FC236}">
                <a16:creationId xmlns:a16="http://schemas.microsoft.com/office/drawing/2014/main" id="{62CC7065-E9AC-2580-666E-BBD2E3D623AA}"/>
              </a:ext>
            </a:extLst>
          </p:cNvPr>
          <p:cNvSpPr/>
          <p:nvPr/>
        </p:nvSpPr>
        <p:spPr>
          <a:xfrm>
            <a:off x="5598322" y="1643278"/>
            <a:ext cx="714291" cy="24912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Georgia" panose="02040502050405020303" pitchFamily="18" charset="0"/>
              </a:rPr>
              <a:t>Request</a:t>
            </a:r>
            <a:endParaRPr lang="en-IL" sz="1000" dirty="0">
              <a:latin typeface="Georgia" panose="02040502050405020303" pitchFamily="18" charset="0"/>
            </a:endParaRPr>
          </a:p>
        </p:txBody>
      </p:sp>
      <p:pic>
        <p:nvPicPr>
          <p:cNvPr id="113" name="Picture 4" descr="Clipart - Computer Circle Icon Png, Transparent Png , Transparent Png Image  - PNGitem">
            <a:extLst>
              <a:ext uri="{FF2B5EF4-FFF2-40B4-BE49-F238E27FC236}">
                <a16:creationId xmlns:a16="http://schemas.microsoft.com/office/drawing/2014/main" id="{15F1149F-B176-3B85-0C8E-44A9B0051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681" y="1587886"/>
            <a:ext cx="466470" cy="487673"/>
          </a:xfrm>
          <a:prstGeom prst="ellipse">
            <a:avLst/>
          </a:prstGeom>
          <a:noFill/>
          <a:extLst>
            <a:ext uri="{909E8E84-426E-40DD-AFC4-6F175D3DCCD1}">
              <a14:hiddenFill xmlns:a14="http://schemas.microsoft.com/office/drawing/2010/main">
                <a:solidFill>
                  <a:srgbClr val="FFFFFF"/>
                </a:solidFill>
              </a14:hiddenFill>
            </a:ext>
          </a:extLst>
        </p:spPr>
      </p:pic>
      <p:cxnSp>
        <p:nvCxnSpPr>
          <p:cNvPr id="117" name="Straight Arrow Connector 116">
            <a:extLst>
              <a:ext uri="{FF2B5EF4-FFF2-40B4-BE49-F238E27FC236}">
                <a16:creationId xmlns:a16="http://schemas.microsoft.com/office/drawing/2014/main" id="{DEDB7C6F-3749-16D2-26CD-DF384D3EB394}"/>
              </a:ext>
            </a:extLst>
          </p:cNvPr>
          <p:cNvCxnSpPr>
            <a:cxnSpLocks/>
            <a:stCxn id="92" idx="2"/>
            <a:endCxn id="103" idx="5"/>
          </p:cNvCxnSpPr>
          <p:nvPr/>
        </p:nvCxnSpPr>
        <p:spPr>
          <a:xfrm flipH="1" flipV="1">
            <a:off x="6305729" y="1946895"/>
            <a:ext cx="1353190" cy="518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53D4AF2-98E2-453D-33C1-7F7F9A615F6B}"/>
              </a:ext>
            </a:extLst>
          </p:cNvPr>
          <p:cNvCxnSpPr>
            <a:cxnSpLocks/>
            <a:stCxn id="113" idx="2"/>
            <a:endCxn id="104" idx="5"/>
          </p:cNvCxnSpPr>
          <p:nvPr/>
        </p:nvCxnSpPr>
        <p:spPr>
          <a:xfrm flipH="1" flipV="1">
            <a:off x="6312613" y="1736701"/>
            <a:ext cx="1394068" cy="9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96AFAC9-1D3B-C130-3E29-8BE1C19E153A}"/>
              </a:ext>
            </a:extLst>
          </p:cNvPr>
          <p:cNvGrpSpPr/>
          <p:nvPr/>
        </p:nvGrpSpPr>
        <p:grpSpPr>
          <a:xfrm>
            <a:off x="5908498" y="1173094"/>
            <a:ext cx="67894" cy="365969"/>
            <a:chOff x="5908498" y="1173094"/>
            <a:chExt cx="67894" cy="365969"/>
          </a:xfrm>
        </p:grpSpPr>
        <p:sp>
          <p:nvSpPr>
            <p:cNvPr id="132" name="Oval 131">
              <a:extLst>
                <a:ext uri="{FF2B5EF4-FFF2-40B4-BE49-F238E27FC236}">
                  <a16:creationId xmlns:a16="http://schemas.microsoft.com/office/drawing/2014/main" id="{B4C0FCF8-3754-C450-93B5-E43A10888C57}"/>
                </a:ext>
              </a:extLst>
            </p:cNvPr>
            <p:cNvSpPr/>
            <p:nvPr/>
          </p:nvSpPr>
          <p:spPr>
            <a:xfrm>
              <a:off x="5908498" y="145555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3" name="Oval 132">
              <a:extLst>
                <a:ext uri="{FF2B5EF4-FFF2-40B4-BE49-F238E27FC236}">
                  <a16:creationId xmlns:a16="http://schemas.microsoft.com/office/drawing/2014/main" id="{2735A937-D389-5413-5177-DDDC1B0B387C}"/>
                </a:ext>
              </a:extLst>
            </p:cNvPr>
            <p:cNvSpPr/>
            <p:nvPr/>
          </p:nvSpPr>
          <p:spPr>
            <a:xfrm>
              <a:off x="5908498" y="131787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4" name="Oval 133">
              <a:extLst>
                <a:ext uri="{FF2B5EF4-FFF2-40B4-BE49-F238E27FC236}">
                  <a16:creationId xmlns:a16="http://schemas.microsoft.com/office/drawing/2014/main" id="{271B7D04-91B1-D69B-4BEF-BFAE0091291D}"/>
                </a:ext>
              </a:extLst>
            </p:cNvPr>
            <p:cNvSpPr/>
            <p:nvPr/>
          </p:nvSpPr>
          <p:spPr>
            <a:xfrm>
              <a:off x="5908498" y="117309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36" name="Group 135">
            <a:extLst>
              <a:ext uri="{FF2B5EF4-FFF2-40B4-BE49-F238E27FC236}">
                <a16:creationId xmlns:a16="http://schemas.microsoft.com/office/drawing/2014/main" id="{5FA4A2FB-804B-8C33-65F7-B9B4A93685DA}"/>
              </a:ext>
            </a:extLst>
          </p:cNvPr>
          <p:cNvGrpSpPr/>
          <p:nvPr/>
        </p:nvGrpSpPr>
        <p:grpSpPr>
          <a:xfrm>
            <a:off x="4425608" y="1179351"/>
            <a:ext cx="67894" cy="365969"/>
            <a:chOff x="5908498" y="1173094"/>
            <a:chExt cx="67894" cy="365969"/>
          </a:xfrm>
        </p:grpSpPr>
        <p:sp>
          <p:nvSpPr>
            <p:cNvPr id="137" name="Oval 136">
              <a:extLst>
                <a:ext uri="{FF2B5EF4-FFF2-40B4-BE49-F238E27FC236}">
                  <a16:creationId xmlns:a16="http://schemas.microsoft.com/office/drawing/2014/main" id="{4E34F38E-08A7-0FF4-3C44-407948DA712E}"/>
                </a:ext>
              </a:extLst>
            </p:cNvPr>
            <p:cNvSpPr/>
            <p:nvPr/>
          </p:nvSpPr>
          <p:spPr>
            <a:xfrm>
              <a:off x="5908498" y="145555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8" name="Oval 137">
              <a:extLst>
                <a:ext uri="{FF2B5EF4-FFF2-40B4-BE49-F238E27FC236}">
                  <a16:creationId xmlns:a16="http://schemas.microsoft.com/office/drawing/2014/main" id="{730F3B7A-823D-7070-9049-37EA6BFDE99F}"/>
                </a:ext>
              </a:extLst>
            </p:cNvPr>
            <p:cNvSpPr/>
            <p:nvPr/>
          </p:nvSpPr>
          <p:spPr>
            <a:xfrm>
              <a:off x="5908498" y="131787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9" name="Oval 138">
              <a:extLst>
                <a:ext uri="{FF2B5EF4-FFF2-40B4-BE49-F238E27FC236}">
                  <a16:creationId xmlns:a16="http://schemas.microsoft.com/office/drawing/2014/main" id="{BE75F269-2383-F30A-42A3-C6292805E703}"/>
                </a:ext>
              </a:extLst>
            </p:cNvPr>
            <p:cNvSpPr/>
            <p:nvPr/>
          </p:nvSpPr>
          <p:spPr>
            <a:xfrm>
              <a:off x="5908498" y="1173094"/>
              <a:ext cx="67894" cy="83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183" name="Picture 4" descr="Clipart - Computer Circle Icon Png, Transparent Png , Transparent Png Image  - PNGitem">
            <a:extLst>
              <a:ext uri="{FF2B5EF4-FFF2-40B4-BE49-F238E27FC236}">
                <a16:creationId xmlns:a16="http://schemas.microsoft.com/office/drawing/2014/main" id="{33CC8E6C-016D-80F4-A657-5FED1A237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816" y="1384594"/>
            <a:ext cx="383410" cy="400838"/>
          </a:xfrm>
          <a:prstGeom prst="ellipse">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CB61FF8C-4F1F-2EE5-7086-61BCE145647F}"/>
              </a:ext>
            </a:extLst>
          </p:cNvPr>
          <p:cNvCxnSpPr>
            <a:cxnSpLocks/>
            <a:stCxn id="183" idx="2"/>
            <a:endCxn id="132" idx="7"/>
          </p:cNvCxnSpPr>
          <p:nvPr/>
        </p:nvCxnSpPr>
        <p:spPr>
          <a:xfrm flipH="1" flipV="1">
            <a:off x="5966449" y="1467784"/>
            <a:ext cx="626367" cy="117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2DFFE49B-F5EC-6524-F57B-D6EBC6BB95DE}"/>
              </a:ext>
            </a:extLst>
          </p:cNvPr>
          <p:cNvSpPr/>
          <p:nvPr/>
        </p:nvSpPr>
        <p:spPr>
          <a:xfrm>
            <a:off x="3796195" y="3156924"/>
            <a:ext cx="1090362" cy="576168"/>
          </a:xfrm>
          <a:prstGeom prst="ellipse">
            <a:avLst/>
          </a:prstGeom>
          <a:solidFill>
            <a:schemeClr val="accent3">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Running slow</a:t>
            </a:r>
            <a:endParaRPr lang="en-IL" sz="1200" dirty="0">
              <a:latin typeface="Georgia" panose="02040502050405020303" pitchFamily="18" charset="0"/>
            </a:endParaRPr>
          </a:p>
        </p:txBody>
      </p:sp>
      <p:sp>
        <p:nvSpPr>
          <p:cNvPr id="189" name="Oval 188">
            <a:extLst>
              <a:ext uri="{FF2B5EF4-FFF2-40B4-BE49-F238E27FC236}">
                <a16:creationId xmlns:a16="http://schemas.microsoft.com/office/drawing/2014/main" id="{DC544DDD-DB3E-4FE9-B62B-3F0CF89EA7A2}"/>
              </a:ext>
            </a:extLst>
          </p:cNvPr>
          <p:cNvSpPr/>
          <p:nvPr/>
        </p:nvSpPr>
        <p:spPr>
          <a:xfrm>
            <a:off x="5734451" y="3156924"/>
            <a:ext cx="1090362" cy="576168"/>
          </a:xfrm>
          <a:prstGeom prst="ellipse">
            <a:avLst/>
          </a:prstGeom>
          <a:solidFill>
            <a:srgbClr val="C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Going Down</a:t>
            </a:r>
            <a:endParaRPr lang="en-IL" sz="1200" dirty="0">
              <a:latin typeface="Georgia" panose="02040502050405020303" pitchFamily="18" charset="0"/>
            </a:endParaRPr>
          </a:p>
        </p:txBody>
      </p:sp>
      <p:sp>
        <p:nvSpPr>
          <p:cNvPr id="190" name="Oval 189">
            <a:extLst>
              <a:ext uri="{FF2B5EF4-FFF2-40B4-BE49-F238E27FC236}">
                <a16:creationId xmlns:a16="http://schemas.microsoft.com/office/drawing/2014/main" id="{979BC2C0-D273-7FD4-4DD2-9041EA626967}"/>
              </a:ext>
            </a:extLst>
          </p:cNvPr>
          <p:cNvSpPr/>
          <p:nvPr/>
        </p:nvSpPr>
        <p:spPr>
          <a:xfrm>
            <a:off x="3096079" y="3790517"/>
            <a:ext cx="1707274" cy="716972"/>
          </a:xfrm>
          <a:prstGeom prst="ellipse">
            <a:avLst/>
          </a:pr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User experience poor usability</a:t>
            </a:r>
            <a:endParaRPr lang="en-IL" sz="1200" dirty="0">
              <a:latin typeface="Georgia" panose="02040502050405020303" pitchFamily="18" charset="0"/>
            </a:endParaRPr>
          </a:p>
        </p:txBody>
      </p:sp>
      <p:sp>
        <p:nvSpPr>
          <p:cNvPr id="191" name="Oval 190">
            <a:extLst>
              <a:ext uri="{FF2B5EF4-FFF2-40B4-BE49-F238E27FC236}">
                <a16:creationId xmlns:a16="http://schemas.microsoft.com/office/drawing/2014/main" id="{65EA3BDF-6E68-0406-A1F6-10DA3BC463F2}"/>
              </a:ext>
            </a:extLst>
          </p:cNvPr>
          <p:cNvSpPr/>
          <p:nvPr/>
        </p:nvSpPr>
        <p:spPr>
          <a:xfrm>
            <a:off x="5802496" y="3791068"/>
            <a:ext cx="1631291" cy="716972"/>
          </a:xfrm>
          <a:prstGeom prst="ellipse">
            <a:avLst/>
          </a:prstGeom>
          <a:solidFill>
            <a:schemeClr val="accent2">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eorgia" panose="02040502050405020303" pitchFamily="18" charset="0"/>
              </a:rPr>
              <a:t>Software </a:t>
            </a:r>
            <a:r>
              <a:rPr lang="en-IL" sz="1200" dirty="0">
                <a:latin typeface="Georgia" panose="02040502050405020303" pitchFamily="18" charset="0"/>
              </a:rPr>
              <a:t>vulnerabilities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9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9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build="p"/>
      <p:bldP spid="8" grpId="0" animBg="1"/>
      <p:bldP spid="55" grpId="0" animBg="1"/>
      <p:bldP spid="63" grpId="0" animBg="1"/>
      <p:bldP spid="75" grpId="0" animBg="1"/>
      <p:bldP spid="76" grpId="0" animBg="1"/>
      <p:bldP spid="77" grpId="0" animBg="1"/>
      <p:bldP spid="98" grpId="0" animBg="1"/>
      <p:bldP spid="99" grpId="0" animBg="1"/>
      <p:bldP spid="100" grpId="0" animBg="1"/>
      <p:bldP spid="102" grpId="0" animBg="1"/>
      <p:bldP spid="103" grpId="0" animBg="1"/>
      <p:bldP spid="104" grpId="0" animBg="1"/>
      <p:bldP spid="87" grpId="0" animBg="1"/>
      <p:bldP spid="189" grpId="0" animBg="1"/>
      <p:bldP spid="190" grpId="0" animBg="1"/>
      <p:bldP spid="19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37C276-6A65-0243-0746-529C550156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7" name="Picture 6" descr="threat risk vulnerabilities">
            <a:extLst>
              <a:ext uri="{FF2B5EF4-FFF2-40B4-BE49-F238E27FC236}">
                <a16:creationId xmlns:a16="http://schemas.microsoft.com/office/drawing/2014/main" id="{721AA9CD-3411-10CB-2499-7A186BE842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977" y="1680285"/>
            <a:ext cx="7555980" cy="2438091"/>
          </a:xfrm>
          <a:prstGeom prst="rect">
            <a:avLst/>
          </a:prstGeom>
          <a:noFill/>
          <a:ln>
            <a:noFill/>
          </a:ln>
        </p:spPr>
      </p:pic>
      <p:sp>
        <p:nvSpPr>
          <p:cNvPr id="10" name="TextBox 9">
            <a:extLst>
              <a:ext uri="{FF2B5EF4-FFF2-40B4-BE49-F238E27FC236}">
                <a16:creationId xmlns:a16="http://schemas.microsoft.com/office/drawing/2014/main" id="{87FA7BCB-0708-A669-AAFB-54E44904ADAF}"/>
              </a:ext>
            </a:extLst>
          </p:cNvPr>
          <p:cNvSpPr txBox="1"/>
          <p:nvPr/>
        </p:nvSpPr>
        <p:spPr>
          <a:xfrm>
            <a:off x="426639" y="431069"/>
            <a:ext cx="4705350" cy="830997"/>
          </a:xfrm>
          <a:prstGeom prst="rect">
            <a:avLst/>
          </a:prstGeom>
          <a:noFill/>
        </p:spPr>
        <p:txBody>
          <a:bodyPr wrap="square">
            <a:spAutoFit/>
          </a:bodyPr>
          <a:lstStyle/>
          <a:p>
            <a:r>
              <a:rPr lang="en-US" sz="4800" dirty="0">
                <a:solidFill>
                  <a:schemeClr val="accent2"/>
                </a:solidFill>
                <a:latin typeface="Georgia" panose="02040502050405020303" pitchFamily="18" charset="0"/>
                <a:sym typeface="Raleway Thin"/>
              </a:rPr>
              <a:t>V</a:t>
            </a:r>
            <a:r>
              <a:rPr lang="en-IL" sz="4800" dirty="0">
                <a:solidFill>
                  <a:schemeClr val="accent2"/>
                </a:solidFill>
                <a:latin typeface="Georgia" panose="02040502050405020303" pitchFamily="18" charset="0"/>
                <a:sym typeface="Raleway Thin"/>
              </a:rPr>
              <a:t>ulnerabilities</a:t>
            </a:r>
          </a:p>
        </p:txBody>
      </p:sp>
    </p:spTree>
    <p:extLst>
      <p:ext uri="{BB962C8B-B14F-4D97-AF65-F5344CB8AC3E}">
        <p14:creationId xmlns:p14="http://schemas.microsoft.com/office/powerpoint/2010/main" val="188287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096FC4-0BA9-0E7C-25AE-633F49B80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descr="performance testing">
            <a:extLst>
              <a:ext uri="{FF2B5EF4-FFF2-40B4-BE49-F238E27FC236}">
                <a16:creationId xmlns:a16="http://schemas.microsoft.com/office/drawing/2014/main" id="{BCB5CB8B-ABEC-40DA-2C86-6A9CE4D88D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2356" y="1390514"/>
            <a:ext cx="4142343" cy="3590704"/>
          </a:xfrm>
          <a:prstGeom prst="rect">
            <a:avLst/>
          </a:prstGeom>
          <a:noFill/>
          <a:ln>
            <a:noFill/>
          </a:ln>
        </p:spPr>
      </p:pic>
      <p:sp>
        <p:nvSpPr>
          <p:cNvPr id="7" name="TextBox 6">
            <a:extLst>
              <a:ext uri="{FF2B5EF4-FFF2-40B4-BE49-F238E27FC236}">
                <a16:creationId xmlns:a16="http://schemas.microsoft.com/office/drawing/2014/main" id="{8072A502-0692-7015-E1DC-962835161A8E}"/>
              </a:ext>
            </a:extLst>
          </p:cNvPr>
          <p:cNvSpPr txBox="1"/>
          <p:nvPr/>
        </p:nvSpPr>
        <p:spPr>
          <a:xfrm>
            <a:off x="448672" y="448857"/>
            <a:ext cx="8926681" cy="830997"/>
          </a:xfrm>
          <a:prstGeom prst="rect">
            <a:avLst/>
          </a:prstGeom>
          <a:noFill/>
        </p:spPr>
        <p:txBody>
          <a:bodyPr wrap="square">
            <a:spAutoFit/>
          </a:bodyPr>
          <a:lstStyle/>
          <a:p>
            <a:r>
              <a:rPr lang="en-US" sz="4800" dirty="0">
                <a:solidFill>
                  <a:schemeClr val="accent2"/>
                </a:solidFill>
                <a:latin typeface="Georgia" panose="02040502050405020303" pitchFamily="18" charset="0"/>
                <a:sym typeface="Raleway Thin"/>
              </a:rPr>
              <a:t>What are Load &amp; Stress testing? </a:t>
            </a:r>
            <a:endParaRPr lang="en-IL" sz="4800" dirty="0">
              <a:solidFill>
                <a:schemeClr val="accent2"/>
              </a:solidFill>
              <a:latin typeface="Georgia" panose="02040502050405020303" pitchFamily="18" charset="0"/>
              <a:sym typeface="Raleway Thin"/>
            </a:endParaRPr>
          </a:p>
        </p:txBody>
      </p:sp>
    </p:spTree>
    <p:extLst>
      <p:ext uri="{BB962C8B-B14F-4D97-AF65-F5344CB8AC3E}">
        <p14:creationId xmlns:p14="http://schemas.microsoft.com/office/powerpoint/2010/main" val="2804497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292097" y="508375"/>
            <a:ext cx="5131106"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latin typeface="Georgia" panose="02040502050405020303" pitchFamily="18" charset="0"/>
              </a:rPr>
              <a:t>Load testing</a:t>
            </a:r>
            <a:endParaRPr sz="7200" dirty="0">
              <a:latin typeface="Georgia" panose="02040502050405020303" pitchFamily="18"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latin typeface="Georgia" panose="02040502050405020303" pitchFamily="18" charset="0"/>
              </a:rPr>
              <a:t>6</a:t>
            </a:fld>
            <a:endParaRPr>
              <a:latin typeface="Georgia" panose="02040502050405020303" pitchFamily="18" charset="0"/>
            </a:endParaRPr>
          </a:p>
        </p:txBody>
      </p:sp>
      <p:pic>
        <p:nvPicPr>
          <p:cNvPr id="24" name="Picture 23" descr="Load Testing image">
            <a:extLst>
              <a:ext uri="{FF2B5EF4-FFF2-40B4-BE49-F238E27FC236}">
                <a16:creationId xmlns:a16="http://schemas.microsoft.com/office/drawing/2014/main" id="{D60BE907-933F-A7EF-3029-72A41D6A59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5600" y="2000071"/>
            <a:ext cx="2769824" cy="2065000"/>
          </a:xfrm>
          <a:prstGeom prst="rect">
            <a:avLst/>
          </a:prstGeom>
          <a:noFill/>
          <a:ln>
            <a:noFill/>
          </a:ln>
        </p:spPr>
      </p:pic>
      <p:sp>
        <p:nvSpPr>
          <p:cNvPr id="26" name="TextBox 25">
            <a:extLst>
              <a:ext uri="{FF2B5EF4-FFF2-40B4-BE49-F238E27FC236}">
                <a16:creationId xmlns:a16="http://schemas.microsoft.com/office/drawing/2014/main" id="{98CA4579-F7E7-159A-531E-03EB0B4D195D}"/>
              </a:ext>
            </a:extLst>
          </p:cNvPr>
          <p:cNvSpPr txBox="1"/>
          <p:nvPr/>
        </p:nvSpPr>
        <p:spPr>
          <a:xfrm>
            <a:off x="181929" y="1753402"/>
            <a:ext cx="5742541" cy="2784545"/>
          </a:xfrm>
          <a:prstGeom prst="rect">
            <a:avLst/>
          </a:prstGeom>
          <a:noFill/>
        </p:spPr>
        <p:txBody>
          <a:bodyPr wrap="square">
            <a:spAutoFit/>
          </a:bodyPr>
          <a:lstStyle/>
          <a:p>
            <a:pPr fontAlgn="base">
              <a:lnSpc>
                <a:spcPct val="107000"/>
              </a:lnSpc>
              <a:spcAft>
                <a:spcPts val="2250"/>
              </a:spcAft>
            </a:pPr>
            <a:r>
              <a:rPr lang="en-IL" sz="1400"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Load testing is the process of putting pressure on a software, system, or device to measure its response under an expected load.</a:t>
            </a:r>
            <a:r>
              <a:rPr lang="en-US" sz="1100" dirty="0">
                <a:solidFill>
                  <a:srgbClr val="1D1D1D"/>
                </a:solidFill>
                <a:latin typeface="Open Sans" panose="020B0606030504020204" pitchFamily="34" charset="0"/>
                <a:ea typeface="Open Sans" panose="020B0606030504020204" pitchFamily="34" charset="0"/>
                <a:cs typeface="Open Sans" panose="020B0606030504020204" pitchFamily="34" charset="0"/>
              </a:rPr>
              <a:t> </a:t>
            </a:r>
            <a:r>
              <a:rPr lang="en-IL" sz="1400"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By simulating production (pressure), load testing shows the behaviour </a:t>
            </a:r>
            <a:r>
              <a:rPr lang="en-IL" sz="1400" b="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under normal and </a:t>
            </a:r>
            <a:r>
              <a:rPr lang="en-IL" sz="1400" b="1" i="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expected</a:t>
            </a:r>
            <a:r>
              <a:rPr lang="en-IL" sz="1400" b="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 </a:t>
            </a:r>
            <a:r>
              <a:rPr lang="en-IL" sz="1400"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peak conditions. </a:t>
            </a:r>
            <a:endParaRPr lang="en-US" sz="1400"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endParaRPr>
          </a:p>
          <a:p>
            <a:pPr fontAlgn="base">
              <a:lnSpc>
                <a:spcPct val="107000"/>
              </a:lnSpc>
              <a:spcAft>
                <a:spcPts val="800"/>
              </a:spcAft>
            </a:pPr>
            <a:endParaRPr lang="en-US" dirty="0">
              <a:solidFill>
                <a:srgbClr val="1D1D1D"/>
              </a:solidFill>
              <a:latin typeface="Open Sans" panose="020B0606030504020204" pitchFamily="34" charset="0"/>
              <a:ea typeface="Open Sans" panose="020B0606030504020204" pitchFamily="34" charset="0"/>
              <a:cs typeface="Open Sans" panose="020B0606030504020204" pitchFamily="34" charset="0"/>
            </a:endParaRPr>
          </a:p>
          <a:p>
            <a:pPr fontAlgn="base">
              <a:lnSpc>
                <a:spcPct val="107000"/>
              </a:lnSpc>
              <a:spcAft>
                <a:spcPts val="800"/>
              </a:spcAft>
            </a:pPr>
            <a:r>
              <a:rPr lang="en-IL" sz="1400"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The goal is to ensure a given function, system, or program can handle what it’s designed for. This is important because when you’re building your product, you’re only accounting for a few individual users. Load testing helps you prepare for what happens when you deploy your product to hundreds or thousands of users.</a:t>
            </a:r>
            <a:endParaRPr lang="en-IL" sz="11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B641C7C7-A0E7-8842-5810-9EEF415DB1C1}"/>
              </a:ext>
            </a:extLst>
          </p:cNvPr>
          <p:cNvSpPr txBox="1"/>
          <p:nvPr/>
        </p:nvSpPr>
        <p:spPr>
          <a:xfrm>
            <a:off x="0" y="1353912"/>
            <a:ext cx="4731744" cy="369332"/>
          </a:xfrm>
          <a:prstGeom prst="rect">
            <a:avLst/>
          </a:prstGeom>
          <a:noFill/>
        </p:spPr>
        <p:txBody>
          <a:bodyPr wrap="square">
            <a:spAutoFit/>
          </a:bodyPr>
          <a:lstStyle/>
          <a:p>
            <a:r>
              <a:rPr lang="en" sz="1800" dirty="0">
                <a:solidFill>
                  <a:srgbClr val="00B0F0"/>
                </a:solidFill>
                <a:latin typeface="Open Sans" panose="020B0606030504020204" pitchFamily="34" charset="0"/>
                <a:ea typeface="Open Sans" panose="020B0606030504020204" pitchFamily="34" charset="0"/>
                <a:cs typeface="Open Sans" panose="020B0606030504020204" pitchFamily="34" charset="0"/>
              </a:rPr>
              <a:t>Summary</a:t>
            </a:r>
            <a:endParaRPr lang="en-IL" sz="1800"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7605D53D-8254-1659-024F-40E4D2CC379A}"/>
              </a:ext>
            </a:extLst>
          </p:cNvPr>
          <p:cNvSpPr txBox="1"/>
          <p:nvPr/>
        </p:nvSpPr>
        <p:spPr>
          <a:xfrm>
            <a:off x="0" y="2847905"/>
            <a:ext cx="4731744" cy="369332"/>
          </a:xfrm>
          <a:prstGeom prst="rect">
            <a:avLst/>
          </a:prstGeom>
          <a:noFill/>
        </p:spPr>
        <p:txBody>
          <a:bodyPr wrap="square">
            <a:spAutoFit/>
          </a:bodyPr>
          <a:lstStyle/>
          <a:p>
            <a:r>
              <a:rPr lang="en" sz="1800" dirty="0">
                <a:solidFill>
                  <a:srgbClr val="00B0F0"/>
                </a:solidFill>
                <a:latin typeface="Open Sans" panose="020B0606030504020204" pitchFamily="34" charset="0"/>
                <a:ea typeface="Open Sans" panose="020B0606030504020204" pitchFamily="34" charset="0"/>
                <a:cs typeface="Open Sans" panose="020B0606030504020204" pitchFamily="34" charset="0"/>
              </a:rPr>
              <a:t>Goals</a:t>
            </a:r>
            <a:endParaRPr lang="en-IL" sz="1800"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F69210B2-980D-CA8B-078E-96DEAA4CC6BD}"/>
              </a:ext>
            </a:extLst>
          </p:cNvPr>
          <p:cNvSpPr txBox="1"/>
          <p:nvPr/>
        </p:nvSpPr>
        <p:spPr>
          <a:xfrm>
            <a:off x="181929" y="4550612"/>
            <a:ext cx="9014961" cy="584775"/>
          </a:xfrm>
          <a:prstGeom prst="rect">
            <a:avLst/>
          </a:prstGeom>
          <a:noFill/>
        </p:spPr>
        <p:txBody>
          <a:bodyPr wrap="square">
            <a:spAutoFit/>
          </a:bodyPr>
          <a:lstStyle/>
          <a:p>
            <a:pPr fontAlgn="base">
              <a:spcAft>
                <a:spcPts val="2250"/>
              </a:spcAft>
            </a:pPr>
            <a:r>
              <a:rPr lang="en-IL" sz="1600" b="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We intentionally increase the load, searching for a threshold for good performance. </a:t>
            </a:r>
            <a:r>
              <a:rPr lang="en-US" sz="1600" b="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          </a:t>
            </a:r>
            <a:r>
              <a:rPr lang="en-IL" sz="1600" b="1" dirty="0">
                <a:solidFill>
                  <a:srgbClr val="1D1D1D"/>
                </a:solidFill>
                <a:effectLst/>
                <a:latin typeface="Open Sans" panose="020B0606030504020204" pitchFamily="34" charset="0"/>
                <a:ea typeface="Open Sans" panose="020B0606030504020204" pitchFamily="34" charset="0"/>
                <a:cs typeface="Open Sans" panose="020B0606030504020204" pitchFamily="34" charset="0"/>
              </a:rPr>
              <a:t>This tests how a system functions when it faces normal traffic.</a:t>
            </a:r>
            <a:endParaRPr lang="en-IL" b="1" dirty="0">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096FC4-0BA9-0E7C-25AE-633F49B80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7" name="TextBox 6">
            <a:extLst>
              <a:ext uri="{FF2B5EF4-FFF2-40B4-BE49-F238E27FC236}">
                <a16:creationId xmlns:a16="http://schemas.microsoft.com/office/drawing/2014/main" id="{8072A502-0692-7015-E1DC-962835161A8E}"/>
              </a:ext>
            </a:extLst>
          </p:cNvPr>
          <p:cNvSpPr txBox="1"/>
          <p:nvPr/>
        </p:nvSpPr>
        <p:spPr>
          <a:xfrm>
            <a:off x="481723" y="448857"/>
            <a:ext cx="8926681" cy="830997"/>
          </a:xfrm>
          <a:prstGeom prst="rect">
            <a:avLst/>
          </a:prstGeom>
          <a:noFill/>
        </p:spPr>
        <p:txBody>
          <a:bodyPr wrap="square">
            <a:spAutoFit/>
          </a:bodyPr>
          <a:lstStyle/>
          <a:p>
            <a:r>
              <a:rPr lang="en-US" sz="4800" dirty="0">
                <a:solidFill>
                  <a:schemeClr val="accent2"/>
                </a:solidFill>
                <a:latin typeface="Georgia" panose="02040502050405020303" pitchFamily="18" charset="0"/>
                <a:sym typeface="Raleway Thin"/>
              </a:rPr>
              <a:t>How to do load testing? </a:t>
            </a:r>
            <a:endParaRPr lang="en-IL" sz="4800" dirty="0">
              <a:solidFill>
                <a:schemeClr val="accent2"/>
              </a:solidFill>
              <a:latin typeface="Georgia" panose="02040502050405020303" pitchFamily="18" charset="0"/>
              <a:sym typeface="Raleway Thin"/>
            </a:endParaRPr>
          </a:p>
        </p:txBody>
      </p:sp>
      <p:sp>
        <p:nvSpPr>
          <p:cNvPr id="8" name="TextBox 7">
            <a:extLst>
              <a:ext uri="{FF2B5EF4-FFF2-40B4-BE49-F238E27FC236}">
                <a16:creationId xmlns:a16="http://schemas.microsoft.com/office/drawing/2014/main" id="{64672158-8FB7-EE1C-5ED1-F8328F311E33}"/>
              </a:ext>
            </a:extLst>
          </p:cNvPr>
          <p:cNvSpPr txBox="1"/>
          <p:nvPr/>
        </p:nvSpPr>
        <p:spPr>
          <a:xfrm>
            <a:off x="216072" y="1363234"/>
            <a:ext cx="8311767" cy="3780266"/>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Create a dedicated Test Environment for load testing</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US"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Create </a:t>
            </a: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Load Test Scenarios</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Determine load testing transactions for an application</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Prepare Data for each transaction</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Number of Users accessing the system need to be predicted</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Determine connection speeds. Some users may be connected via leased lines while others may use dial-up</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Determine different browsers and operating systems used by the users </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A configuration of all the servers like web, application and DB Servers</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Test Scenario execution and monitoring. Collecting various metrics</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Analyse the results. Make recommendations</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Fine-tune the System</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rPr>
              <a:t>Re-test</a:t>
            </a:r>
            <a:endParaRPr lang="en-IL" sz="1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9456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292096" y="508375"/>
            <a:ext cx="8356929"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latin typeface="Georgia" panose="02040502050405020303" pitchFamily="18" charset="0"/>
              </a:rPr>
              <a:t>Stress testing </a:t>
            </a:r>
            <a:r>
              <a:rPr lang="en" sz="2000" dirty="0">
                <a:latin typeface="Georgia" panose="02040502050405020303" pitchFamily="18" charset="0"/>
              </a:rPr>
              <a:t>(a.k.a endurace testing)</a:t>
            </a:r>
            <a:endParaRPr sz="7200" dirty="0">
              <a:latin typeface="Georgia" panose="02040502050405020303" pitchFamily="18"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latin typeface="Georgia" panose="02040502050405020303" pitchFamily="18" charset="0"/>
              </a:rPr>
              <a:t>8</a:t>
            </a:fld>
            <a:endParaRPr>
              <a:latin typeface="Georgia" panose="02040502050405020303" pitchFamily="18" charset="0"/>
            </a:endParaRPr>
          </a:p>
        </p:txBody>
      </p:sp>
      <p:sp>
        <p:nvSpPr>
          <p:cNvPr id="26" name="TextBox 25">
            <a:extLst>
              <a:ext uri="{FF2B5EF4-FFF2-40B4-BE49-F238E27FC236}">
                <a16:creationId xmlns:a16="http://schemas.microsoft.com/office/drawing/2014/main" id="{98CA4579-F7E7-159A-531E-03EB0B4D195D}"/>
              </a:ext>
            </a:extLst>
          </p:cNvPr>
          <p:cNvSpPr txBox="1"/>
          <p:nvPr/>
        </p:nvSpPr>
        <p:spPr>
          <a:xfrm>
            <a:off x="181929" y="1753402"/>
            <a:ext cx="6174804" cy="2783775"/>
          </a:xfrm>
          <a:prstGeom prst="rect">
            <a:avLst/>
          </a:prstGeom>
          <a:noFill/>
        </p:spPr>
        <p:txBody>
          <a:bodyPr wrap="square">
            <a:spAutoFit/>
          </a:bodyPr>
          <a:lstStyle/>
          <a:p>
            <a:pPr fontAlgn="base">
              <a:lnSpc>
                <a:spcPct val="107000"/>
              </a:lnSpc>
              <a:spcAft>
                <a:spcPts val="2250"/>
              </a:spcAft>
            </a:pPr>
            <a:r>
              <a:rPr lang="en-IL" dirty="0">
                <a:solidFill>
                  <a:srgbClr val="1D1D1D"/>
                </a:solidFill>
                <a:latin typeface="Open Sans" panose="020B0606030504020204" pitchFamily="34" charset="0"/>
                <a:ea typeface="Open Sans" panose="020B0606030504020204" pitchFamily="34" charset="0"/>
                <a:cs typeface="Open Sans" panose="020B0606030504020204" pitchFamily="34" charset="0"/>
              </a:rPr>
              <a:t>Where load testing tests expected loads, stress testing applies unrealistic load scenarios—to the point of overloading the system till it breaks. The aim is to find out how stable your product is by stretching it beyond its bandwidth capability. Stress testing evaluates how an application will behave beyond normal conditions and normal peak load.</a:t>
            </a:r>
          </a:p>
          <a:p>
            <a:pPr fontAlgn="base">
              <a:lnSpc>
                <a:spcPct val="107000"/>
              </a:lnSpc>
              <a:spcAft>
                <a:spcPts val="800"/>
              </a:spcAft>
            </a:pPr>
            <a:endParaRPr lang="en-US" dirty="0">
              <a:solidFill>
                <a:srgbClr val="1D1D1D"/>
              </a:solidFill>
              <a:latin typeface="Open Sans" panose="020B0606030504020204" pitchFamily="34" charset="0"/>
              <a:ea typeface="Open Sans" panose="020B0606030504020204" pitchFamily="34" charset="0"/>
              <a:cs typeface="Open Sans" panose="020B0606030504020204" pitchFamily="34" charset="0"/>
            </a:endParaRPr>
          </a:p>
          <a:p>
            <a:pPr fontAlgn="base">
              <a:lnSpc>
                <a:spcPct val="107000"/>
              </a:lnSpc>
              <a:spcAft>
                <a:spcPts val="800"/>
              </a:spcAft>
            </a:pPr>
            <a:r>
              <a:rPr lang="en-IL" dirty="0">
                <a:solidFill>
                  <a:srgbClr val="1D1D1D"/>
                </a:solidFill>
                <a:latin typeface="Open Sans" panose="020B0606030504020204" pitchFamily="34" charset="0"/>
                <a:ea typeface="Open Sans" panose="020B0606030504020204" pitchFamily="34" charset="0"/>
                <a:cs typeface="Open Sans" panose="020B0606030504020204" pitchFamily="34" charset="0"/>
              </a:rPr>
              <a:t>The goal of stress testing is to analyse the behaviour of the system after a failure. For stress testing to be successful, a system should display an appropriate error message while it is under extreme conditions</a:t>
            </a:r>
          </a:p>
        </p:txBody>
      </p:sp>
      <p:sp>
        <p:nvSpPr>
          <p:cNvPr id="28" name="TextBox 27">
            <a:extLst>
              <a:ext uri="{FF2B5EF4-FFF2-40B4-BE49-F238E27FC236}">
                <a16:creationId xmlns:a16="http://schemas.microsoft.com/office/drawing/2014/main" id="{B641C7C7-A0E7-8842-5810-9EEF415DB1C1}"/>
              </a:ext>
            </a:extLst>
          </p:cNvPr>
          <p:cNvSpPr txBox="1"/>
          <p:nvPr/>
        </p:nvSpPr>
        <p:spPr>
          <a:xfrm>
            <a:off x="0" y="1353912"/>
            <a:ext cx="4731744" cy="369332"/>
          </a:xfrm>
          <a:prstGeom prst="rect">
            <a:avLst/>
          </a:prstGeom>
          <a:noFill/>
        </p:spPr>
        <p:txBody>
          <a:bodyPr wrap="square">
            <a:spAutoFit/>
          </a:bodyPr>
          <a:lstStyle/>
          <a:p>
            <a:r>
              <a:rPr lang="en" sz="1800" dirty="0">
                <a:solidFill>
                  <a:srgbClr val="00B0F0"/>
                </a:solidFill>
                <a:latin typeface="Open Sans" panose="020B0606030504020204" pitchFamily="34" charset="0"/>
                <a:ea typeface="Open Sans" panose="020B0606030504020204" pitchFamily="34" charset="0"/>
                <a:cs typeface="Open Sans" panose="020B0606030504020204" pitchFamily="34" charset="0"/>
              </a:rPr>
              <a:t>Summary</a:t>
            </a:r>
            <a:endParaRPr lang="en-IL" sz="1800"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7605D53D-8254-1659-024F-40E4D2CC379A}"/>
              </a:ext>
            </a:extLst>
          </p:cNvPr>
          <p:cNvSpPr txBox="1"/>
          <p:nvPr/>
        </p:nvSpPr>
        <p:spPr>
          <a:xfrm>
            <a:off x="0" y="3326198"/>
            <a:ext cx="4731744" cy="369332"/>
          </a:xfrm>
          <a:prstGeom prst="rect">
            <a:avLst/>
          </a:prstGeom>
          <a:noFill/>
        </p:spPr>
        <p:txBody>
          <a:bodyPr wrap="square">
            <a:spAutoFit/>
          </a:bodyPr>
          <a:lstStyle/>
          <a:p>
            <a:r>
              <a:rPr lang="en" sz="1800" dirty="0">
                <a:solidFill>
                  <a:srgbClr val="00B0F0"/>
                </a:solidFill>
                <a:latin typeface="Open Sans" panose="020B0606030504020204" pitchFamily="34" charset="0"/>
                <a:ea typeface="Open Sans" panose="020B0606030504020204" pitchFamily="34" charset="0"/>
                <a:cs typeface="Open Sans" panose="020B0606030504020204" pitchFamily="34" charset="0"/>
              </a:rPr>
              <a:t>Goals</a:t>
            </a:r>
            <a:endParaRPr lang="en-IL" sz="1800" dirty="0">
              <a:solidFill>
                <a:srgbClr val="00B0F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F69210B2-980D-CA8B-078E-96DEAA4CC6BD}"/>
              </a:ext>
            </a:extLst>
          </p:cNvPr>
          <p:cNvSpPr txBox="1"/>
          <p:nvPr/>
        </p:nvSpPr>
        <p:spPr>
          <a:xfrm>
            <a:off x="112439" y="4572506"/>
            <a:ext cx="9014961" cy="607410"/>
          </a:xfrm>
          <a:prstGeom prst="rect">
            <a:avLst/>
          </a:prstGeom>
          <a:noFill/>
        </p:spPr>
        <p:txBody>
          <a:bodyPr wrap="square">
            <a:spAutoFit/>
          </a:bodyPr>
          <a:lstStyle/>
          <a:p>
            <a:pPr>
              <a:lnSpc>
                <a:spcPct val="107000"/>
              </a:lnSpc>
              <a:spcAft>
                <a:spcPts val="800"/>
              </a:spcAft>
            </a:pPr>
            <a:r>
              <a:rPr lang="en-IL" sz="1600" b="1" dirty="0">
                <a:solidFill>
                  <a:srgbClr val="1D1D1D"/>
                </a:solidFill>
                <a:latin typeface="Open Sans" panose="020B0606030504020204" pitchFamily="34" charset="0"/>
                <a:ea typeface="Open Sans" panose="020B0606030504020204" pitchFamily="34" charset="0"/>
                <a:cs typeface="Open Sans" panose="020B0606030504020204" pitchFamily="34" charset="0"/>
              </a:rPr>
              <a:t>The main purpose of stress testing is to make sure that the system recovers after failure which is called as recoverability.</a:t>
            </a:r>
          </a:p>
        </p:txBody>
      </p:sp>
      <p:pic>
        <p:nvPicPr>
          <p:cNvPr id="9" name="Picture 8" descr="stress testing image">
            <a:extLst>
              <a:ext uri="{FF2B5EF4-FFF2-40B4-BE49-F238E27FC236}">
                <a16:creationId xmlns:a16="http://schemas.microsoft.com/office/drawing/2014/main" id="{0A0CDCB2-86D6-B625-06D9-4F4BA3FF73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6733" y="2772734"/>
            <a:ext cx="2653753" cy="1476260"/>
          </a:xfrm>
          <a:prstGeom prst="rect">
            <a:avLst/>
          </a:prstGeom>
          <a:noFill/>
          <a:ln>
            <a:noFill/>
          </a:ln>
        </p:spPr>
      </p:pic>
      <p:sp>
        <p:nvSpPr>
          <p:cNvPr id="12" name="Rectangle 11">
            <a:extLst>
              <a:ext uri="{FF2B5EF4-FFF2-40B4-BE49-F238E27FC236}">
                <a16:creationId xmlns:a16="http://schemas.microsoft.com/office/drawing/2014/main" id="{91D30283-A6B4-3FB5-B21D-46A6C5567428}"/>
              </a:ext>
            </a:extLst>
          </p:cNvPr>
          <p:cNvSpPr/>
          <p:nvPr/>
        </p:nvSpPr>
        <p:spPr>
          <a:xfrm>
            <a:off x="0" y="0"/>
            <a:ext cx="9144000" cy="5143500"/>
          </a:xfrm>
          <a:prstGeom prst="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Arrow: Right 10">
            <a:extLst>
              <a:ext uri="{FF2B5EF4-FFF2-40B4-BE49-F238E27FC236}">
                <a16:creationId xmlns:a16="http://schemas.microsoft.com/office/drawing/2014/main" id="{705F81BE-57CD-FBA9-DA7D-3969BACE7D55}"/>
              </a:ext>
            </a:extLst>
          </p:cNvPr>
          <p:cNvSpPr/>
          <p:nvPr/>
        </p:nvSpPr>
        <p:spPr>
          <a:xfrm>
            <a:off x="272455" y="1987177"/>
            <a:ext cx="1288122" cy="920104"/>
          </a:xfrm>
          <a:prstGeom prst="rightArrow">
            <a:avLst/>
          </a:prstGeom>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9382A794-211C-8E36-18DA-DBB5F7086606}"/>
              </a:ext>
            </a:extLst>
          </p:cNvPr>
          <p:cNvSpPr txBox="1"/>
          <p:nvPr/>
        </p:nvSpPr>
        <p:spPr>
          <a:xfrm>
            <a:off x="1706958" y="1328685"/>
            <a:ext cx="5976651" cy="2888098"/>
          </a:xfrm>
          <a:prstGeom prst="rect">
            <a:avLst/>
          </a:prstGeom>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wrap="square">
            <a:spAutoFit/>
          </a:bodyPr>
          <a:lstStyle/>
          <a:p>
            <a:pPr fontAlgn="base">
              <a:lnSpc>
                <a:spcPct val="107000"/>
              </a:lnSpc>
              <a:spcAft>
                <a:spcPts val="2250"/>
              </a:spcAft>
            </a:pP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Stress testing can include various activities such as: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Overloading the system with lots of jobs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Removing system components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Checking the </a:t>
            </a:r>
            <a:r>
              <a:rPr lang="en-IL" sz="1600" b="1" dirty="0" err="1">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behavior</a:t>
            </a: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 when the number of users suddenly increases (known as spike tests)</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L" sz="1600" b="1" dirty="0">
                <a:solidFill>
                  <a:srgbClr val="1D1D1D"/>
                </a:solidFill>
                <a:effectLst/>
                <a:latin typeface="Open Sans" panose="020B0606030504020204" pitchFamily="34" charset="0"/>
                <a:ea typeface="Times New Roman" panose="02020603050405020304" pitchFamily="18" charset="0"/>
                <a:cs typeface="Arial" panose="020B0604020202020204" pitchFamily="34" charset="0"/>
              </a:rPr>
              <a:t>Checking the sustainability of a system over a period of time through a gradual increase in the number of users (known as soak tests)</a:t>
            </a:r>
            <a:endParaRPr lang="en-IL"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Graphic 12" descr="Gears outline">
            <a:extLst>
              <a:ext uri="{FF2B5EF4-FFF2-40B4-BE49-F238E27FC236}">
                <a16:creationId xmlns:a16="http://schemas.microsoft.com/office/drawing/2014/main" id="{6ADBF3B1-17BA-8907-C51C-BB1D99576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368" y="1716986"/>
            <a:ext cx="1070146" cy="1070146"/>
          </a:xfrm>
          <a:prstGeom prst="rect">
            <a:avLst/>
          </a:prstGeom>
        </p:spPr>
      </p:pic>
    </p:spTree>
    <p:extLst>
      <p:ext uri="{BB962C8B-B14F-4D97-AF65-F5344CB8AC3E}">
        <p14:creationId xmlns:p14="http://schemas.microsoft.com/office/powerpoint/2010/main" val="994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2" grpId="0" animBg="1"/>
      <p:bldP spid="11"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096FC4-0BA9-0E7C-25AE-633F49B80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Box 6">
            <a:extLst>
              <a:ext uri="{FF2B5EF4-FFF2-40B4-BE49-F238E27FC236}">
                <a16:creationId xmlns:a16="http://schemas.microsoft.com/office/drawing/2014/main" id="{8072A502-0692-7015-E1DC-962835161A8E}"/>
              </a:ext>
            </a:extLst>
          </p:cNvPr>
          <p:cNvSpPr txBox="1"/>
          <p:nvPr/>
        </p:nvSpPr>
        <p:spPr>
          <a:xfrm>
            <a:off x="481723" y="448857"/>
            <a:ext cx="8926681" cy="830997"/>
          </a:xfrm>
          <a:prstGeom prst="rect">
            <a:avLst/>
          </a:prstGeom>
          <a:noFill/>
        </p:spPr>
        <p:txBody>
          <a:bodyPr wrap="square">
            <a:spAutoFit/>
          </a:bodyPr>
          <a:lstStyle/>
          <a:p>
            <a:r>
              <a:rPr lang="en-US" sz="4800" dirty="0">
                <a:solidFill>
                  <a:schemeClr val="accent2"/>
                </a:solidFill>
                <a:latin typeface="Georgia" panose="02040502050405020303" pitchFamily="18" charset="0"/>
                <a:sym typeface="Raleway Thin"/>
              </a:rPr>
              <a:t>How to do stress testing? </a:t>
            </a:r>
            <a:endParaRPr lang="en-IL" sz="4800" dirty="0">
              <a:solidFill>
                <a:schemeClr val="accent2"/>
              </a:solidFill>
              <a:latin typeface="Georgia" panose="02040502050405020303" pitchFamily="18" charset="0"/>
              <a:sym typeface="Raleway Thin"/>
            </a:endParaRPr>
          </a:p>
        </p:txBody>
      </p:sp>
      <p:sp>
        <p:nvSpPr>
          <p:cNvPr id="8" name="TextBox 7">
            <a:extLst>
              <a:ext uri="{FF2B5EF4-FFF2-40B4-BE49-F238E27FC236}">
                <a16:creationId xmlns:a16="http://schemas.microsoft.com/office/drawing/2014/main" id="{64672158-8FB7-EE1C-5ED1-F8328F311E33}"/>
              </a:ext>
            </a:extLst>
          </p:cNvPr>
          <p:cNvSpPr txBox="1"/>
          <p:nvPr/>
        </p:nvSpPr>
        <p:spPr>
          <a:xfrm>
            <a:off x="216072" y="1363234"/>
            <a:ext cx="6096593" cy="3464923"/>
          </a:xfrm>
          <a:prstGeom prst="rect">
            <a:avLst/>
          </a:prstGeom>
          <a:noFill/>
        </p:spPr>
        <p:txBody>
          <a:bodyPr wrap="square">
            <a:spAutoFit/>
          </a:bodyPr>
          <a:lstStyle/>
          <a:p>
            <a:pPr>
              <a:lnSpc>
                <a:spcPct val="107000"/>
              </a:lnSpc>
              <a:spcAft>
                <a:spcPts val="800"/>
              </a:spcAft>
            </a:pPr>
            <a:r>
              <a:rPr lang="en-IL" sz="1200" b="1"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Stress Testing process can be done in 5 major steps:</a:t>
            </a:r>
            <a:endParaRPr lang="en-IL" sz="1200" b="1"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Planning the Stress Test. Here you gather the system data, </a:t>
            </a:r>
            <a:r>
              <a:rPr lang="en-IL" sz="1200"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analyze</a:t>
            </a: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the system, define the stress test goals</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Create Automation Scripts: In this phase, you create the Stress testing automation scripts, generate the test data for the stress scenarios.</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Script </a:t>
            </a:r>
            <a:r>
              <a:rPr lang="en-IL" sz="1200"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Execuion</a:t>
            </a: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In this stage, you run the Stress testing automation scripts and store the stress results.</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Results Analysis: In this stage, you </a:t>
            </a:r>
            <a:r>
              <a:rPr lang="en-IL" sz="1200" dirty="0" err="1">
                <a:solidFill>
                  <a:srgbClr val="222222"/>
                </a:solidFill>
                <a:effectLst/>
                <a:latin typeface="Open Sans" panose="020B0606030504020204" pitchFamily="34" charset="0"/>
                <a:ea typeface="Open Sans" panose="020B0606030504020204" pitchFamily="34" charset="0"/>
                <a:cs typeface="Open Sans" panose="020B0606030504020204" pitchFamily="34" charset="0"/>
              </a:rPr>
              <a:t>analyze</a:t>
            </a: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 the Stress Test results and identify bottlenecks.</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107000"/>
              </a:lnSpc>
              <a:spcAft>
                <a:spcPts val="800"/>
              </a:spcAft>
              <a:buFont typeface="Wingdings" panose="05000000000000000000" pitchFamily="2" charset="2"/>
              <a:buChar char="Ø"/>
              <a:tabLst>
                <a:tab pos="457200" algn="l"/>
              </a:tabLs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Tweaking and Optimization: In this stage, you fine-tune the system, change configurations, optimize the code with goal meet the desired benchmark.</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07000"/>
              </a:lnSpc>
              <a:spcAft>
                <a:spcPts val="800"/>
              </a:spcAft>
            </a:pPr>
            <a:r>
              <a:rPr lang="en-IL" sz="1200" dirty="0">
                <a:solidFill>
                  <a:srgbClr val="222222"/>
                </a:solidFill>
                <a:effectLst/>
                <a:latin typeface="Open Sans" panose="020B0606030504020204" pitchFamily="34" charset="0"/>
                <a:ea typeface="Open Sans" panose="020B0606030504020204" pitchFamily="34" charset="0"/>
                <a:cs typeface="Open Sans" panose="020B0606030504020204" pitchFamily="34" charset="0"/>
              </a:rPr>
              <a:t>Lastly, you again run the entire cycle to determine that the tweaks have produced the desired results. For example, it’s not unusual to have to 3 to 4 cycles of the Stress Testing process to achieve the performance goals</a:t>
            </a:r>
            <a:endParaRPr lang="en-IL" sz="12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Graphic 9" descr="Gears outline">
            <a:extLst>
              <a:ext uri="{FF2B5EF4-FFF2-40B4-BE49-F238E27FC236}">
                <a16:creationId xmlns:a16="http://schemas.microsoft.com/office/drawing/2014/main" id="{8F34A145-208B-6D23-0A24-3115BDFF6C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9121" y="1888156"/>
            <a:ext cx="1070146" cy="1070146"/>
          </a:xfrm>
          <a:prstGeom prst="rect">
            <a:avLst/>
          </a:prstGeom>
        </p:spPr>
      </p:pic>
    </p:spTree>
    <p:extLst>
      <p:ext uri="{BB962C8B-B14F-4D97-AF65-F5344CB8AC3E}">
        <p14:creationId xmlns:p14="http://schemas.microsoft.com/office/powerpoint/2010/main" val="274668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2209</TotalTime>
  <Words>1879</Words>
  <Application>Microsoft Office PowerPoint</Application>
  <PresentationFormat>On-screen Show (16:9)</PresentationFormat>
  <Paragraphs>253</Paragraphs>
  <Slides>25</Slides>
  <Notes>20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Georgia</vt:lpstr>
      <vt:lpstr>Barlow</vt:lpstr>
      <vt:lpstr>Calibri</vt:lpstr>
      <vt:lpstr>Arial</vt:lpstr>
      <vt:lpstr>Raleway Thin</vt:lpstr>
      <vt:lpstr>ForoSans-Light</vt:lpstr>
      <vt:lpstr>Wingdings</vt:lpstr>
      <vt:lpstr>Raleway</vt:lpstr>
      <vt:lpstr>Symbol</vt:lpstr>
      <vt:lpstr>Barlow Light</vt:lpstr>
      <vt:lpstr>Open Sans</vt:lpstr>
      <vt:lpstr>Nunito Sans</vt:lpstr>
      <vt:lpstr>Averta</vt:lpstr>
      <vt:lpstr>Gaoler template</vt:lpstr>
      <vt:lpstr>Team</vt:lpstr>
      <vt:lpstr>Load &amp; Stress Testing</vt:lpstr>
      <vt:lpstr>Why is it important?</vt:lpstr>
      <vt:lpstr>PowerPoint Presentation</vt:lpstr>
      <vt:lpstr>PowerPoint Presentation</vt:lpstr>
      <vt:lpstr>Load testing</vt:lpstr>
      <vt:lpstr>PowerPoint Presentation</vt:lpstr>
      <vt:lpstr>Stress testing (a.k.a endurace testing)</vt:lpstr>
      <vt:lpstr>PowerPoint Presentation</vt:lpstr>
      <vt:lpstr>PowerPoint Presentation</vt:lpstr>
      <vt:lpstr>Output of load tests</vt:lpstr>
      <vt:lpstr>Output of stress tests</vt:lpstr>
      <vt:lpstr>How is it beneficial to our program?</vt:lpstr>
      <vt:lpstr>Why not acceptance &amp; unit testing?</vt:lpstr>
      <vt:lpstr>So what is the solution?</vt:lpstr>
      <vt:lpstr>PowerPoint Presentation</vt:lpstr>
      <vt:lpstr>PowerPoint Presentation</vt:lpstr>
      <vt:lpstr>PowerPoint Presentation</vt:lpstr>
      <vt:lpstr>PowerPoint Presentation</vt:lpstr>
      <vt:lpstr>PowerPoint Presentation</vt:lpstr>
      <vt:lpstr>PowerPoint Presentation</vt:lpstr>
      <vt:lpstr>How do we use it?</vt:lpstr>
      <vt:lpstr>Identify the performance bottlenecks</vt:lpstr>
      <vt:lpstr>Examples for testing scenarios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&amp; Stress Testing</dc:title>
  <cp:lastModifiedBy>duby tafriat</cp:lastModifiedBy>
  <cp:revision>75</cp:revision>
  <dcterms:modified xsi:type="dcterms:W3CDTF">2022-06-14T15:04:39Z</dcterms:modified>
</cp:coreProperties>
</file>